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64" r:id="rId2"/>
    <p:sldId id="271" r:id="rId3"/>
    <p:sldId id="272" r:id="rId4"/>
    <p:sldId id="265" r:id="rId5"/>
    <p:sldId id="256" r:id="rId6"/>
    <p:sldId id="261" r:id="rId7"/>
    <p:sldId id="262" r:id="rId8"/>
    <p:sldId id="260" r:id="rId9"/>
    <p:sldId id="257" r:id="rId10"/>
    <p:sldId id="258" r:id="rId11"/>
    <p:sldId id="259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57" autoAdjust="0"/>
    <p:restoredTop sz="94663" autoAdjust="0"/>
  </p:normalViewPr>
  <p:slideViewPr>
    <p:cSldViewPr>
      <p:cViewPr varScale="1">
        <p:scale>
          <a:sx n="103" d="100"/>
          <a:sy n="103" d="100"/>
        </p:scale>
        <p:origin x="-2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44674-5558-4153-992B-7B24185FD03A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0BB42-CDBB-46A0-A7C8-2321E16C0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0BB42-CDBB-46A0-A7C8-2321E16C0F34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Opera.ln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4800" y="762000"/>
            <a:ext cx="8153400" cy="17543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FAMOUS    BRITISH   WRITERS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4384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Here are  the names of some famous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British writers whose portraits are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exhibited in the  National Portrait Gallery.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5791200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Листратова Ольга Владимировна</a:t>
            </a:r>
          </a:p>
          <a:p>
            <a:pPr algn="ctr"/>
            <a:r>
              <a:rPr lang="ru-RU" sz="1400" dirty="0" smtClean="0"/>
              <a:t>учитель английского языка</a:t>
            </a:r>
          </a:p>
          <a:p>
            <a:pPr algn="ctr"/>
            <a:r>
              <a:rPr lang="ru-RU" sz="1400" dirty="0" smtClean="0"/>
              <a:t>МКОУ МВ(С)ОШ при ФКУ ИК – 3 УФСИН России по Амурской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5000" y="609600"/>
            <a:ext cx="3200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Monotype Corsiva" pitchFamily="66" charset="0"/>
              </a:rPr>
              <a:t>Lewis 	Carroll</a:t>
            </a:r>
          </a:p>
          <a:p>
            <a:endParaRPr lang="en-US" sz="4800" dirty="0" smtClean="0">
              <a:latin typeface="Monotype Corsiva" pitchFamily="66" charset="0"/>
            </a:endParaRPr>
          </a:p>
          <a:p>
            <a:r>
              <a:rPr lang="en-US" dirty="0" smtClean="0">
                <a:latin typeface="Script MT Bold" pitchFamily="66" charset="0"/>
              </a:rPr>
              <a:t>         </a:t>
            </a:r>
            <a:r>
              <a:rPr lang="en-US" sz="2400" dirty="0" smtClean="0">
                <a:latin typeface="Script MT Bold" pitchFamily="66" charset="0"/>
              </a:rPr>
              <a:t>(1832-1898) </a:t>
            </a:r>
          </a:p>
          <a:p>
            <a:endParaRPr lang="en-US" dirty="0" smtClean="0"/>
          </a:p>
          <a:p>
            <a:r>
              <a:rPr lang="en-US" sz="2400" dirty="0" smtClean="0">
                <a:latin typeface="Bell MT" pitchFamily="18" charset="0"/>
              </a:rPr>
              <a:t>-an English writer who wrote two well-known children’s stories, </a:t>
            </a:r>
            <a:r>
              <a:rPr lang="en-US" sz="2400" dirty="0" smtClean="0">
                <a:latin typeface="Monotype Corsiva" pitchFamily="66" charset="0"/>
              </a:rPr>
              <a:t>Alice's Adventures in Wonderland. </a:t>
            </a:r>
            <a:r>
              <a:rPr lang="en-US" sz="2400" dirty="0" smtClean="0">
                <a:latin typeface="Bell MT" pitchFamily="18" charset="0"/>
              </a:rPr>
              <a:t>His real name was Charles Lutwidge Dodgson</a:t>
            </a:r>
            <a:endParaRPr lang="ru-RU" sz="2400" dirty="0"/>
          </a:p>
        </p:txBody>
      </p:sp>
      <p:pic>
        <p:nvPicPr>
          <p:cNvPr id="4" name="Рисунок 3" descr="льюис кэрол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38200"/>
            <a:ext cx="3733800" cy="5059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0" y="609600"/>
            <a:ext cx="4191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Monotype Corsiva" pitchFamily="66" charset="0"/>
              </a:rPr>
              <a:t>    Oscar Wilde</a:t>
            </a:r>
          </a:p>
          <a:p>
            <a:endParaRPr lang="en-US" sz="4800" dirty="0" smtClean="0">
              <a:latin typeface="Monotype Corsiva" pitchFamily="66" charset="0"/>
            </a:endParaRPr>
          </a:p>
          <a:p>
            <a:r>
              <a:rPr lang="en-US" sz="2400" dirty="0" smtClean="0">
                <a:latin typeface="Script MT Bold" pitchFamily="66" charset="0"/>
              </a:rPr>
              <a:t>              (1854-1900)</a:t>
            </a:r>
          </a:p>
          <a:p>
            <a:endParaRPr lang="en-US" sz="2400" dirty="0" smtClean="0">
              <a:latin typeface="Script MT Bold" pitchFamily="66" charset="0"/>
            </a:endParaRPr>
          </a:p>
          <a:p>
            <a:endParaRPr lang="en-US" dirty="0" smtClean="0">
              <a:latin typeface="Script MT Bold" pitchFamily="66" charset="0"/>
            </a:endParaRPr>
          </a:p>
          <a:p>
            <a:r>
              <a:rPr lang="en-US" sz="2400" dirty="0" smtClean="0">
                <a:latin typeface="Bell MT" pitchFamily="18" charset="0"/>
              </a:rPr>
              <a:t>-an Irish writer best known for his play </a:t>
            </a:r>
            <a:r>
              <a:rPr lang="en-US" sz="2400" dirty="0" smtClean="0">
                <a:latin typeface="Monotype Corsiva" pitchFamily="66" charset="0"/>
              </a:rPr>
              <a:t>The Importance of</a:t>
            </a:r>
            <a:r>
              <a:rPr lang="en-US" sz="2400" dirty="0" smtClean="0">
                <a:latin typeface="Bell MT" pitchFamily="18" charset="0"/>
              </a:rPr>
              <a:t> </a:t>
            </a:r>
            <a:r>
              <a:rPr lang="en-US" sz="2400" dirty="0" smtClean="0">
                <a:latin typeface="Monotype Corsiva" pitchFamily="66" charset="0"/>
              </a:rPr>
              <a:t>Being Earnest</a:t>
            </a:r>
            <a:r>
              <a:rPr lang="en-US" sz="2400" dirty="0" smtClean="0">
                <a:latin typeface="Bell MT" pitchFamily="18" charset="0"/>
              </a:rPr>
              <a:t> and his story </a:t>
            </a:r>
            <a:r>
              <a:rPr lang="en-US" sz="2400" dirty="0" smtClean="0">
                <a:latin typeface="Monotype Corsiva" pitchFamily="66" charset="0"/>
              </a:rPr>
              <a:t>The Picture of Dorian Gray. </a:t>
            </a:r>
            <a:r>
              <a:rPr lang="en-US" sz="2400" dirty="0" smtClean="0">
                <a:latin typeface="Bell MT" pitchFamily="18" charset="0"/>
              </a:rPr>
              <a:t>Many of the clever and funny things he said in conversations are still fam</a:t>
            </a:r>
            <a:r>
              <a:rPr lang="en-US" dirty="0" smtClean="0"/>
              <a:t>ous</a:t>
            </a:r>
            <a:endParaRPr lang="ru-RU" dirty="0"/>
          </a:p>
        </p:txBody>
      </p:sp>
      <p:pic>
        <p:nvPicPr>
          <p:cNvPr id="6" name="Рисунок 5" descr="Oscar_Wild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990600"/>
            <a:ext cx="31750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57200" y="990600"/>
            <a:ext cx="1013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Match the names of the writers and the countries they came from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9000" y="3810000"/>
            <a:ext cx="1882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Monotype Corsiva" pitchFamily="66" charset="0"/>
              </a:rPr>
              <a:t>William Shakespeare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10400" y="5638800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Monotype Corsiva" pitchFamily="66" charset="0"/>
              </a:rPr>
              <a:t>Daniel Defoe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62000" y="5562600"/>
            <a:ext cx="1340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Monotype Corsiva" pitchFamily="66" charset="0"/>
              </a:rPr>
              <a:t>Walter  Scott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19800" y="4572000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Monotype Corsiva" pitchFamily="66" charset="0"/>
              </a:rPr>
              <a:t>Robert Burns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4572000"/>
            <a:ext cx="1346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Monotype Corsiva" pitchFamily="66" charset="0"/>
              </a:rPr>
              <a:t>Lewis  Carroll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810000" y="5486400"/>
            <a:ext cx="1186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Monotype Corsiva" pitchFamily="66" charset="0"/>
              </a:rPr>
              <a:t>Oscar Wilde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2514600"/>
            <a:ext cx="106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England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1905000"/>
            <a:ext cx="105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Scotland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629400" y="2362200"/>
            <a:ext cx="899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Ireland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419100" y="30861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1028700" y="3390900"/>
            <a:ext cx="1219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1524794" y="3048794"/>
            <a:ext cx="609600" cy="303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4418806" y="2439194"/>
            <a:ext cx="609600" cy="303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3619500" y="24765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6782594" y="30472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733800" y="4572000"/>
            <a:ext cx="1537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Monotype Corsiva" pitchFamily="66" charset="0"/>
              </a:rPr>
              <a:t>Charles  Dickens</a:t>
            </a:r>
            <a:endParaRPr lang="ru-RU" dirty="0">
              <a:latin typeface="Monotype Corsiva" pitchFamily="66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>
            <a:off x="419894" y="3542506"/>
            <a:ext cx="1371600" cy="230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C -0.00243 -0.00857 -0.00573 -0.01644 -0.0092 -0.02408 C -0.01354 -0.03334 -0.01753 -0.04838 -0.0217 -0.05903 C -0.02135 -0.06968 -0.02153 -0.08033 -0.02048 -0.09074 C -0.02014 -0.09398 -0.01423 -0.10463 -0.01371 -0.10602 C -0.0085 -0.11759 -0.00364 -0.12778 0.0033 -0.13773 C 0.00868 -0.1456 0.01476 -0.15278 0.02031 -0.16065 C 0.02309 -0.16459 0.02952 -0.17107 0.02952 -0.17107 C 0.03438 -0.18033 0.04045 -0.18565 0.04879 -0.18773 C 0.06858 -0.20116 0.09393 -0.20232 0.1158 -0.20602 C 0.13073 -0.20556 0.18525 -0.21088 0.21354 -0.19838 C 0.21597 -0.19722 0.23611 -0.1875 0.24306 -0.18172 C 0.25104 -0.175 0.25695 -0.16181 0.2658 -0.15741 C 0.28229 -0.14931 0.29514 -0.14838 0.3125 -0.14699 C 0.354 -0.14861 0.37483 -0.15023 0.40903 -0.1544 C 0.43021 -0.16528 0.45538 -0.16412 0.47275 -0.18634 C 0.47188 -0.19746 0.47188 -0.2088 0.47031 -0.21968 C 0.46997 -0.22246 0.46841 -0.225 0.46702 -0.22732 C 0.46059 -0.23889 0.45104 -0.25533 0.44202 -0.26366 C 0.43924 -0.26922 0.43438 -0.27199 0.42952 -0.27408 C 0.41025 -0.27361 0.39028 -0.27709 0.37153 -0.27107 C 0.36858 -0.27014 0.36702 -0.26574 0.36476 -0.26366 C 0.36077 -0.25996 0.35834 -0.26019 0.3533 -0.25903 C 0.34948 -0.25556 0.34653 -0.2544 0.34202 -0.25301 C 0.33663 -0.24838 0.33108 -0.24653 0.325 -0.24398 C 0.31372 -0.24746 0.30799 -0.26158 0.29879 -0.26968 C 0.29584 -0.27547 0.29653 -0.27222 0.29653 -0.27871 " pathEditMode="relative" ptsTypes="ffffffffffffffffffffffffff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C -0.00226 -0.00879 -0.00816 -0.00902 -0.01372 -0.01365 C -0.02708 -0.02523 -0.01806 -0.02106 -0.02622 -0.0243 C -0.03195 -0.03009 -0.0349 -0.03194 -0.04201 -0.03333 C -0.04965 -0.04282 -0.05955 -0.05393 -0.06945 -0.05926 C -0.0809 -0.06527 -0.09306 -0.06875 -0.10451 -0.0743 C -0.11007 -0.07708 -0.11493 -0.08125 -0.12049 -0.08333 C -0.13212 -0.09328 -0.1434 -0.10416 -0.15573 -0.11227 C -0.15816 -0.11389 -0.16667 -0.12291 -0.16701 -0.12291 C -0.17326 -0.12453 -0.17813 -0.12801 -0.1842 -0.13032 C -0.19254 -0.12986 -0.20104 -0.13078 -0.2092 -0.12893 C -0.21042 -0.1287 -0.21024 -0.12592 -0.21024 -0.1243 C -0.21024 -0.11365 -0.21372 -0.1 -0.20799 -0.09259 C -0.19254 -0.07245 -0.18281 -0.06713 -0.16146 -0.06527 C -0.1592 -0.06574 -0.15677 -0.06574 -0.15451 -0.06666 C -0.15104 -0.06828 -0.15156 -0.07037 -0.14896 -0.07291 C -0.14288 -0.07893 -0.14392 -0.07824 -0.13872 -0.08032 C -0.13368 -0.09074 -0.13368 -0.09537 -0.13195 -0.10926 C -0.13229 -0.13102 -0.13177 -0.15277 -0.13299 -0.1743 C -0.1342 -0.19606 -0.15191 -0.20602 -0.16476 -0.21227 C -0.17465 -0.21111 -0.1816 -0.2081 -0.19097 -0.20625 C -0.19219 -0.20578 -0.19323 -0.20486 -0.19445 -0.20463 C -0.20017 -0.2037 -0.20608 -0.20532 -0.21146 -0.20301 C -0.21545 -0.20115 -0.21892 -0.19213 -0.225 -0.18958 C -0.2276 -0.18588 -0.2342 -0.18032 -0.2342 -0.18032 C -0.23681 -0.17523 -0.23889 -0.17338 -0.24323 -0.17129 C -0.24688 -0.16643 -0.24965 -0.16435 -0.25451 -0.16227 C -0.25677 -0.16018 -0.25955 -0.15902 -0.26146 -0.15625 C -0.26215 -0.15509 -0.26372 -0.1544 -0.26372 -0.15301 C -0.26372 -0.15208 -0.26215 -0.15301 -0.26146 -0.15301 " pathEditMode="relative" ptsTypes="fffffffffffffffffffffffffffffA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37 -0.03333 C 0.00989 -0.05185 0.00712 -0.08727 0.01614 -0.10625 C 0.01962 -0.11342 0.02534 -0.11852 0.02968 -0.1243 C 0.03437 -0.13055 0.03767 -0.13773 0.0434 -0.14259 C 0.04843 -0.15578 0.04253 -0.14282 0.04913 -0.15162 C 0.05416 -0.15833 0.05486 -0.16527 0.06163 -0.16967 C 0.06823 -0.17916 0.07413 -0.18958 0.0809 -0.19861 C 0.08229 -0.20046 0.08281 -0.20324 0.08437 -0.20463 C 0.09323 -0.2118 0.10486 -0.21504 0.11493 -0.21666 C 0.12274 -0.21967 0.12968 -0.22291 0.13767 -0.2243 C 0.14028 -0.22384 0.14305 -0.22407 0.14566 -0.22291 C 0.15121 -0.22037 0.15243 -0.20463 0.15364 -0.19861 C 0.15312 -0.19213 0.15399 -0.17963 0.14913 -0.18032 C 0.14218 -0.18125 0.12864 -0.18634 0.12864 -0.18634 C 0.1217 -0.19236 0.11423 -0.19699 0.10937 -0.20625 C 0.10677 -0.21157 0.1059 -0.21527 0.10243 -0.21967 C 0.10034 -0.23495 0.09705 -0.24004 0.10139 -0.25764 C 0.1026 -0.26273 0.10712 -0.26527 0.10937 -0.26967 C 0.12222 -0.2956 0.15225 -0.30416 0.17413 -0.30926 C 0.18281 -0.31504 0.19288 -0.31574 0.20243 -0.31666 C 0.21302 -0.32222 0.20416 -0.31828 0.22066 -0.32129 C 0.23194 -0.32338 0.24271 -0.3287 0.25364 -0.33194 C 0.25816 -0.33333 0.26267 -0.33379 0.26718 -0.33495 C 0.27135 -0.33611 0.27968 -0.33796 0.27968 -0.33796 C 0.30989 -0.3537 0.35729 -0.3493 0.38541 -0.35 C 0.38993 -0.35625 0.39375 -0.36203 0.39913 -0.36666 C 0.39774 -0.38148 0.3993 -0.38449 0.39687 -0.37731 " pathEditMode="relative" ptsTypes="ffffffffffffffffffffffffff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C 0.00139 0.09815 -0.00556 0.05578 0.00694 0.09676 C 0.00798 0.11088 0.01024 0.12592 0.01371 0.13935 C 0.01337 0.14884 0.01354 0.15856 0.0125 0.16805 C 0.01215 0.17222 0.00399 0.17963 0.00347 0.18009 C -0.00868 0.19074 -0.02361 0.19213 -0.0375 0.19537 C -0.04271 0.1949 -0.04827 0.19514 -0.0533 0.19375 C -0.05729 0.19259 -0.06476 0.18773 -0.06476 0.18773 C -0.07136 0.17893 -0.08021 0.17708 -0.0875 0.16967 C -0.09097 0.1662 -0.09775 0.15902 -0.09775 0.15902 C -0.09861 0.1537 -0.09983 0.14884 -0.10104 0.14375 C -0.1 0.13264 -0.1007 0.12083 -0.09775 0.11041 C -0.09462 0.09907 -0.08542 0.09676 -0.0783 0.09375 C -0.06094 0.09467 -0.0434 0.09444 -0.02604 0.09676 C -0.0224 0.09722 -0.01354 0.1074 -0.01129 0.10902 C -0.00122 0.11643 -0.00174 0.11273 0.00694 0.12106 C 0.01927 0.13287 0.03003 0.14722 0.04323 0.1574 C 0.04496 0.16458 0.04982 0.16967 0.05347 0.17569 C 0.05486 0.18055 0.05694 0.18426 0.05798 0.18935 C 0.05729 0.20046 0.05712 0.21157 0.05573 0.22268 C 0.05486 0.2294 0.0467 0.23611 0.04219 0.23634 C 0.01458 0.23773 -0.0132 0.23727 -0.0408 0.23773 C -0.05504 0.23426 -0.0717 0.23426 -0.08525 0.22708 C -0.08889 0.22523 -0.09184 0.22199 -0.09531 0.21967 C -0.09636 0.21898 -0.09757 0.21852 -0.09879 0.21805 C -0.11163 0.20092 -0.12709 0.18796 -0.13976 0.17106 C -0.14202 0.16203 -0.14531 0.1544 -0.14775 0.14537 C -0.14931 0.12847 -0.15035 0.12106 -0.15104 0.10139 C -0.15035 0.08819 -0.15156 0.06898 -0.14202 0.06041 C -0.13715 0.05092 -0.14323 0.06134 -0.13403 0.05139 C -0.12882 0.0456 -0.1217 0.0375 -0.11806 0.03009 C -0.11684 0.02523 -0.11493 0.02152 -0.11354 0.01666 C -0.11233 0.0074 -0.11094 0.00139 -0.11354 -0.00926 C -0.11389 -0.01111 -0.1158 -0.00463 -0.1158 -0.00463 " pathEditMode="relative" ptsTypes="fffffffffffffffffffffffffffffffff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3.7037E-7 C 0.00869 -0.00047 0.01737 -0.00023 0.02605 -0.00139 C 0.03542 -0.00255 0.04289 -0.01042 0.05226 -0.01204 C 0.07344 -0.02361 0.06442 -0.01227 0.05903 -0.0757 C 0.05886 -0.07871 0.0566 -0.08079 0.05556 -0.08334 C 0.05278 -0.09051 0.05365 -0.09259 0.05001 -0.1 C 0.04393 -0.11273 0.03438 -0.12361 0.02605 -0.13334 C 0.02032 -0.14005 0.01511 -0.14954 0.00782 -0.15301 C -0.00086 -0.16459 -0.00538 -0.1581 -0.02048 -0.15602 C -0.03558 -0.14167 -0.04201 -0.1338 -0.05694 -0.12408 C -0.07204 -0.11412 -0.08784 -0.10648 -0.10243 -0.09537 C -0.11041 -0.08935 -0.1184 -0.08357 -0.12621 -0.07732 C -0.13263 -0.07222 -0.14548 -0.06204 -0.14548 -0.06204 C -0.1467 -0.05996 -0.14756 -0.05787 -0.14895 -0.05602 C -0.15034 -0.05417 -0.15225 -0.05324 -0.15347 -0.05139 C -0.16024 -0.04051 -0.14791 -0.05324 -0.15798 -0.04398 C -0.15885 -0.04074 -0.16076 -0.03797 -0.16145 -0.03472 C -0.1644 -0.02084 -0.16475 -0.00509 -0.16718 0.00926 C -0.17031 0.0493 -0.16996 0.07569 -0.16822 0.12268 C -0.1677 0.13449 -0.1552 0.15069 -0.14999 0.15926 C -0.14218 0.17222 -0.13802 0.17893 -0.12621 0.18495 C -0.10243 0.21296 -0.06961 0.22453 -0.03871 0.23032 C -0.01527 0.2294 0.00834 0.22986 0.03178 0.22731 C 0.03612 0.22685 0.04028 0.22384 0.04428 0.22129 C 0.07101 0.20463 0.0731 0.19606 0.08855 0.16528 C 0.08716 0.13333 0.08976 0.10069 0.08403 0.06967 C 0.08195 0.05879 0.0731 0.04282 0.06928 0.03495 C 0.06129 0.01852 0.05053 -0.00486 0.03751 -0.01505 C 0.02119 -0.01459 0.00487 -0.01574 -0.01145 -0.01366 C -0.01614 -0.01297 -0.02048 -0.00903 -0.02499 -0.00741 C -0.04357 -0.00047 -0.03524 -0.00602 -0.05121 0.00162 C -0.06284 0.00717 -0.07343 0.01412 -0.08524 0.01828 C -0.09166 0.0243 -0.09652 0.03102 -0.10468 0.03333 C -0.11579 0.04491 -0.13003 0.05532 -0.14322 0.06227 C -0.14565 0.06528 -0.14895 0.06666 -0.15121 0.06967 C -0.16024 0.08217 -0.15538 0.11319 -0.16718 0.1243 C -0.17308 0.12963 -0.17413 0.12893 -0.18072 0.13032 C -0.19166 0.12986 -0.20277 0.13078 -0.21371 0.12893 C -0.21683 0.12847 -0.21874 0.12384 -0.2217 0.12268 C -0.23124 0.11412 -0.24236 0.11088 -0.25347 0.10764 C -0.25746 0.10509 -0.26128 0.10324 -0.26493 0.1 C -0.26631 0.09398 -0.26718 0.08819 -0.26718 0.08194 " pathEditMode="relative" ptsTypes="fffffffffffffffffffffffffffffffffffffffff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C -0.01528 -0.00301 -0.03126 0.00671 -0.04653 0.01041 C -0.07778 0.00601 -0.08628 0.0074 -0.11251 -0.00301 C -0.1389 -0.01366 -0.17501 -0.03611 -0.20001 -0.05301 C -0.22484 -0.06968 -0.19914 -0.05649 -0.2205 -0.06667 C -0.2231 -0.06922 -0.22553 -0.07223 -0.22831 -0.07431 C -0.23161 -0.07686 -0.23543 -0.07755 -0.23855 -0.08033 C -0.24011 -0.08172 -0.24046 -0.08473 -0.24202 -0.08635 C -0.24584 -0.09051 -0.2507 -0.09283 -0.25452 -0.09699 C -0.2639 -0.10672 -0.2724 -0.11713 -0.28178 -0.12732 C -0.28751 -0.13357 -0.28421 -0.12639 -0.29081 -0.13797 C -0.29341 -0.14236 -0.29463 -0.14954 -0.29654 -0.15463 C -0.29688 -0.16111 -0.29897 -0.16783 -0.29775 -0.17431 C -0.29706 -0.17801 -0.28751 -0.19699 -0.283 -0.2 C -0.25175 -0.2213 -0.2198 -0.22871 -0.18629 -0.24098 C -0.17709 -0.24422 -0.16824 -0.24977 -0.15904 -0.25301 C -0.14706 -0.25718 -0.13508 -0.26135 -0.12275 -0.26366 C -0.11112 -0.26598 -0.0875 -0.26667 -0.0875 -0.26667 C -0.06962 -0.26598 -0.05139 -0.26945 -0.03403 -0.26366 C -0.03056 -0.2625 -0.02865 -0.25787 -0.02604 -0.25463 C -0.01824 -0.24514 -0.01147 -0.23519 -0.0033 -0.22593 C 0.0059 -0.20579 0.00764 -0.19699 0.0125 -0.17431 C 0.01215 -0.16482 0.01302 -0.15486 0.01146 -0.14561 C 0.01059 -0.14074 0.00278 -0.12824 4.16667E-6 -0.12431 C -0.02014 -0.09514 -0.05191 -0.09074 -0.07952 -0.08635 C -0.10956 -0.07662 -0.11008 -0.07917 -0.15227 -0.08033 C -0.17119 -0.09028 -0.19463 -0.09236 -0.21477 -0.09561 C -0.22171 -0.09861 -0.22883 -0.10024 -0.23525 -0.10463 C -0.24202 -0.10926 -0.24723 -0.11598 -0.25452 -0.11968 C -0.26529 -0.13496 -0.28022 -0.14329 -0.29306 -0.15463 C -0.29463 -0.15602 -0.29775 -0.16111 -0.29879 -0.16227 C -0.30331 -0.1676 -0.30869 -0.17084 -0.31251 -0.17732 C -0.32293 -0.19468 -0.31216 -0.17986 -0.3205 -0.19098 C -0.32206 -0.19977 -0.32171 -0.21389 -0.31702 -0.2213 " pathEditMode="relative" ptsTypes="fffffffffffffffffffffffffffffffff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-0.03125 C -0.01649 -0.04213 -0.02136 -0.05254 -0.02865 -0.0625 C -0.03993 -0.07801 -0.05469 -0.08125 -0.06875 -0.08912 C -0.07222 -0.09097 -0.07518 -0.0949 -0.07865 -0.09652 C -0.08733 -0.10069 -0.0967 -0.10162 -0.10538 -0.10532 C -0.12292 -0.11273 -0.14045 -0.1199 -0.15868 -0.12314 C -0.20122 -0.14004 -0.24549 -0.15347 -0.28976 -0.15578 C -0.35156 -0.16388 -0.31927 -0.16064 -0.38646 -0.16458 C -0.42552 -0.17083 -0.43854 -0.16921 -0.48768 -0.1662 C -0.50018 -0.16203 -0.5059 -0.15254 -0.51754 -0.14676 C -0.5257 -0.12847 -0.52483 -0.10509 -0.51754 -0.08611 C -0.50156 -0.04421 -0.47361 -0.03217 -0.44531 -0.00902 C -0.44115 -0.00555 -0.42205 -0.00138 -0.41649 -0.00023 C -0.39097 -0.00115 -0.36528 -0.00023 -0.33976 -0.00324 C -0.33108 -0.00416 -0.32344 -0.01111 -0.31528 -0.01504 C -0.29722 -0.02361 -0.27604 -0.03171 -0.26198 -0.05046 C -0.26163 -0.05347 -0.26163 -0.05648 -0.26094 -0.05949 C -0.26042 -0.06157 -0.2592 -0.06319 -0.25886 -0.06527 C -0.25712 -0.07245 -0.25712 -0.08032 -0.25538 -0.0875 C -0.24844 -0.14652 -0.26979 -0.16805 -0.28559 -0.21643 C -0.2934 -0.2412 -0.29375 -0.26597 -0.30972 -0.28472 C -0.31979 -0.31041 -0.31979 -0.31551 -0.33195 -0.33356 C -0.34375 -0.35115 -0.3408 -0.34444 -0.35643 -0.35879 C -0.37743 -0.37801 -0.39879 -0.39166 -0.42431 -0.39583 C -0.42726 -0.39722 -0.43004 -0.39953 -0.43316 -0.40023 C -0.44306 -0.40254 -0.4632 -0.40463 -0.4632 -0.40463 C -0.49358 -0.4037 -0.51372 -0.40023 -0.54202 -0.39722 C -0.55174 -0.39398 -0.56111 -0.38981 -0.57101 -0.3868 C -0.58872 -0.37523 -0.60608 -0.36342 -0.62431 -0.35277 C -0.63333 -0.34745 -0.63229 -0.3449 -0.63872 -0.33935 C -0.64965 -0.33009 -0.66129 -0.32222 -0.67222 -0.31273 C -0.67344 -0.30972 -0.67465 -0.30648 -0.67639 -0.30393 C -0.67761 -0.30208 -0.67969 -0.30138 -0.6809 -0.29953 C -0.6816 -0.29838 -0.68125 -0.29606 -0.68195 -0.2949 C -0.68733 -0.28611 -0.69479 -0.27801 -0.70087 -0.2699 C -0.70261 -0.26759 -0.70399 -0.26504 -0.70538 -0.2625 C -0.70625 -0.26111 -0.70677 -0.25926 -0.70764 -0.25787 C -0.71875 -0.24166 -0.73125 -0.22754 -0.74757 -0.22245 C -0.76007 -0.225 -0.76806 -0.22407 -0.77761 -0.23287 C -0.78403 -0.24583 -0.7842 -0.24791 -0.7875 -0.2625 C -0.7849 -0.27361 -0.78524 -0.28009 -0.79202 -0.28912 " pathEditMode="relative" ptsTypes="ffffffffffffffffffffffffffffffffffffffff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14400"/>
            <a:ext cx="8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Match the names of the writers and the books they  are famous for :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4572000"/>
            <a:ext cx="281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William Shakespeare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62000" y="3962400"/>
            <a:ext cx="1880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Daniel Defoe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3352800"/>
            <a:ext cx="19800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Walter  Scott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62000" y="2667000"/>
            <a:ext cx="18854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Robert Burns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62000" y="1981200"/>
            <a:ext cx="1986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Lewis  Carroll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14400" y="5791200"/>
            <a:ext cx="1742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Oscar Wilde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800" y="5105400"/>
            <a:ext cx="2289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Charles  Dickens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10200" y="1981200"/>
            <a:ext cx="2593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David Copperfield 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57800" y="4495800"/>
            <a:ext cx="3332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The Heart of Midlothian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486400" y="2667000"/>
            <a:ext cx="2383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Romeo and Juliet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410200" y="5638800"/>
            <a:ext cx="2263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songs and poems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10200" y="3276600"/>
            <a:ext cx="23679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Robinson Crusoe </a:t>
            </a:r>
            <a:endParaRPr lang="ru-RU" sz="2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267200" y="5105400"/>
            <a:ext cx="45897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Alice's Adventures in Wonderland 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724400" y="3886200"/>
            <a:ext cx="37401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The Picture of Dorian Gray.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538 -0.01597 L -0.26371 0.272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545 -0.01598 L -0.29878 -0.43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-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18 0.00625 L -0.27518 0.45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-0.0044 L -0.29375 -0.1710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51 0.00625 L -0.30451 0.106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2 0.00625 L -0.16753 -0.4604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2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85 -0.00486 L -0.23785 0.2727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810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Which one would you recommend your foreign friend to read to learn more about  Russian literature ?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3852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ell MT" pitchFamily="18" charset="0"/>
              </a:rPr>
              <a:t>I would recommend the book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1336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ll MT" pitchFamily="18" charset="0"/>
              </a:rPr>
              <a:t>was written by</a:t>
            </a:r>
            <a:endParaRPr lang="en-US" sz="28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19400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Bell MT" pitchFamily="18" charset="0"/>
              </a:rPr>
              <a:t>It  is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352800"/>
            <a:ext cx="1459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ell MT" pitchFamily="18" charset="0"/>
              </a:rPr>
              <a:t>It is about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886200"/>
            <a:ext cx="4712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ell MT" pitchFamily="18" charset="0"/>
              </a:rPr>
              <a:t>The main characters in the book are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495800"/>
            <a:ext cx="4834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ell MT" pitchFamily="18" charset="0"/>
              </a:rPr>
              <a:t>I particularly love reading it because 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86200" y="1676400"/>
            <a:ext cx="46794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Monotype Corsiva" pitchFamily="66" charset="0"/>
              </a:rPr>
              <a:t>Alice's Adventures in Wonderland.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2133600"/>
            <a:ext cx="514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Monotype Corsiva" pitchFamily="66" charset="0"/>
              </a:rPr>
              <a:t>It 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38400" y="2133600"/>
            <a:ext cx="29081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Monotype Corsiva" pitchFamily="66" charset="0"/>
              </a:rPr>
              <a:t>William Shakespeare.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85800" y="2743200"/>
            <a:ext cx="1435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Monotype Corsiva" pitchFamily="66" charset="0"/>
              </a:rPr>
              <a:t>a tragedy.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47800" y="3276600"/>
            <a:ext cx="99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Monotype Corsiva" pitchFamily="66" charset="0"/>
              </a:rPr>
              <a:t>love.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24400" y="3810000"/>
            <a:ext cx="24625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Monotype Corsiva" pitchFamily="66" charset="0"/>
              </a:rPr>
              <a:t>Romeo and Juliet.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48200" y="4495800"/>
            <a:ext cx="396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Monotype Corsiva" pitchFamily="66" charset="0"/>
              </a:rPr>
              <a:t>it is perfect way to entertain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28600" y="4876800"/>
            <a:ext cx="1204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Monotype Corsiva" pitchFamily="66" charset="0"/>
              </a:rPr>
              <a:t>Oneself.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8935" y="2967335"/>
            <a:ext cx="8106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 for your work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1447800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Интернет  ресурсы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hlinkClick r:id="rId2" action="ppaction://hlinkfile"/>
              </a:rPr>
              <a:t>http://ref.repetiruem.ru/referat/viljam-shekspir1 </a:t>
            </a:r>
            <a:r>
              <a:rPr lang="ru-RU" dirty="0" smtClean="0">
                <a:hlinkClick r:id="rId2" action="ppaction://hlinkfile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William </a:t>
            </a: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Shakespeare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hlinkClick r:id="rId2" action="ppaction://hlinkfile"/>
              </a:rPr>
              <a:t>http://</a:t>
            </a:r>
            <a:r>
              <a:rPr lang="ru-RU" dirty="0" err="1" smtClean="0">
                <a:hlinkClick r:id="rId2" action="ppaction://hlinkfile"/>
              </a:rPr>
              <a:t>ru.picscdn.com</a:t>
            </a:r>
            <a:r>
              <a:rPr lang="en-US" dirty="0" smtClean="0">
                <a:hlinkClick r:id="rId2" action="ppaction://hlinkfile"/>
              </a:rPr>
              <a:t>. </a:t>
            </a:r>
            <a:r>
              <a:rPr lang="ru-RU" dirty="0" smtClean="0">
                <a:hlinkClick r:id="rId2" action="ppaction://hlinkfile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Lewis  </a:t>
            </a:r>
            <a:r>
              <a:rPr lang="en-US" dirty="0" err="1" smtClean="0">
                <a:solidFill>
                  <a:schemeClr val="bg1"/>
                </a:solidFill>
                <a:latin typeface="Monotype Corsiva" pitchFamily="66" charset="0"/>
              </a:rPr>
              <a:t>Carrol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hlinkClick r:id="rId2" action="ppaction://hlinkfile"/>
              </a:rPr>
              <a:t>http://</a:t>
            </a:r>
            <a:r>
              <a:rPr lang="ru-RU" dirty="0" smtClean="0">
                <a:hlinkClick r:id="rId2" action="ppaction://hlinkfile"/>
              </a:rPr>
              <a:t> </a:t>
            </a:r>
            <a:r>
              <a:rPr lang="ru-RU" dirty="0" err="1" smtClean="0">
                <a:hlinkClick r:id="rId2" action="ppaction://hlinkfile"/>
              </a:rPr>
              <a:t>www.allposters.com.tr</a:t>
            </a:r>
            <a:r>
              <a:rPr lang="ru-RU" dirty="0" smtClean="0">
                <a:hlinkClick r:id="rId2" action="ppaction://hlinkfile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Charles  </a:t>
            </a: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Dickens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hlinkClick r:id="rId2" action="ppaction://hlinkfile"/>
              </a:rPr>
              <a:t>http</a:t>
            </a:r>
            <a:r>
              <a:rPr lang="ru-RU" dirty="0" smtClean="0">
                <a:hlinkClick r:id="rId2" action="ppaction://hlinkfile"/>
              </a:rPr>
              <a:t>://rustrek.ru/viewtopic.php?t=22494 </a:t>
            </a:r>
            <a:r>
              <a:rPr lang="ru-RU" dirty="0" smtClean="0">
                <a:hlinkClick r:id="rId2" action="ppaction://hlinkfile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Oscar </a:t>
            </a: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Wilde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hlinkClick r:id="rId2" action="ppaction://hlinkfile"/>
              </a:rPr>
              <a:t>http://</a:t>
            </a:r>
            <a:r>
              <a:rPr lang="ru-RU" dirty="0" err="1" smtClean="0">
                <a:hlinkClick r:id="rId2" action="ppaction://hlinkfile"/>
              </a:rPr>
              <a:t>elite-home.narod.ru</a:t>
            </a:r>
            <a:r>
              <a:rPr lang="ru-RU" dirty="0" smtClean="0">
                <a:hlinkClick r:id="rId2" action="ppaction://hlinkfile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Daniel </a:t>
            </a: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Defoe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hlinkClick r:id="rId2" action="ppaction://hlinkfile"/>
              </a:rPr>
              <a:t>http</a:t>
            </a:r>
            <a:r>
              <a:rPr lang="ru-RU" dirty="0" smtClean="0">
                <a:hlinkClick r:id="rId2" action="ppaction://hlinkfile"/>
              </a:rPr>
              <a:t>:</a:t>
            </a:r>
            <a:r>
              <a:rPr lang="en-US" dirty="0" smtClean="0">
                <a:hlinkClick r:id="rId2" action="ppaction://hlinkfile"/>
              </a:rPr>
              <a:t>//</a:t>
            </a:r>
            <a:r>
              <a:rPr lang="ru-RU" dirty="0" err="1" smtClean="0">
                <a:hlinkClick r:id="rId2" action="ppaction://hlinkfile"/>
              </a:rPr>
              <a:t>www.russianmiami.com</a:t>
            </a:r>
            <a:r>
              <a:rPr lang="ru-RU" dirty="0" smtClean="0">
                <a:hlinkClick r:id="rId2" action="ppaction://hlinkfile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Walter  Scott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hlinkClick r:id="rId2" action="ppaction://hlinkfile"/>
              </a:rPr>
              <a:t>http://</a:t>
            </a:r>
            <a:r>
              <a:rPr lang="ru-RU" dirty="0" err="1" smtClean="0">
                <a:hlinkClick r:id="rId2" action="ppaction://hlinkfile"/>
              </a:rPr>
              <a:t>www.citycat.ru</a:t>
            </a:r>
            <a:r>
              <a:rPr lang="ru-RU" dirty="0" smtClean="0">
                <a:hlinkClick r:id="rId2" action="ppaction://hlinkfile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Robert </a:t>
            </a: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Burns</a:t>
            </a:r>
            <a:endParaRPr lang="ru-RU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урока :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Воспитание</a:t>
            </a:r>
            <a:r>
              <a:rPr lang="ru-RU" sz="2400" dirty="0" smtClean="0"/>
              <a:t> личности учащегося на основе общечеловеческих ценностей,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развитие</a:t>
            </a:r>
            <a:r>
              <a:rPr lang="ru-RU" sz="2400" dirty="0" smtClean="0"/>
              <a:t> у школьников инициативности и самостоятельности, толерантности и уважения к другим нациям и культурам к успешной самореализации,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обучение</a:t>
            </a:r>
            <a:r>
              <a:rPr lang="ru-RU" sz="2400" dirty="0" smtClean="0"/>
              <a:t> познавательной деятельности с использованием иностранного языка.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: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 dirty="0" smtClean="0"/>
              <a:t>Развивать учащихся внутренние мотивации к изучению языка и культуры, развитие у детей внимания и восприятия, слуховой памяти, мышления и воображения, способности к аналитической деятельности.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Расширение кругозора учащихся, за счет ознакомления с новой информацией по теме: </a:t>
            </a:r>
            <a:r>
              <a:rPr lang="en-US" sz="2800" dirty="0" smtClean="0"/>
              <a:t>British Writers 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894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bg1">
                    <a:lumMod val="95000"/>
                  </a:schemeClr>
                </a:solidFill>
              </a:rPr>
              <a:t>Here are some more names of well-known British writers :</a:t>
            </a:r>
            <a:endParaRPr lang="ru-RU" sz="2800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Вертикальный свиток 12"/>
          <p:cNvSpPr/>
          <p:nvPr/>
        </p:nvSpPr>
        <p:spPr>
          <a:xfrm rot="10800000">
            <a:off x="1752600" y="1219200"/>
            <a:ext cx="5029200" cy="5181600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 smtClean="0">
              <a:latin typeface="Monotype Corsiva" pitchFamily="66" charset="0"/>
            </a:endParaRPr>
          </a:p>
          <a:p>
            <a:pPr algn="just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67000" y="1752600"/>
            <a:ext cx="2829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William Shakespeare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48000" y="2286000"/>
            <a:ext cx="190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Daniel Defoe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2895600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Walter  Scott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48000" y="3429000"/>
            <a:ext cx="18854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Robert Burns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48000" y="3962400"/>
            <a:ext cx="1986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Lewis  Carroll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4495800"/>
            <a:ext cx="2286000" cy="533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Charles  Dickens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2800" y="5105400"/>
            <a:ext cx="1742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Oscar Wilde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9" grpId="0"/>
      <p:bldP spid="11" grpId="0"/>
      <p:bldP spid="5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57800" y="152400"/>
            <a:ext cx="3657600" cy="16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Monotype Corsiva" pitchFamily="66" charset="0"/>
              </a:rPr>
              <a:t>Charles       	Dickens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1752600"/>
            <a:ext cx="3200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cript MT Bold" pitchFamily="66" charset="0"/>
              </a:rPr>
              <a:t>        (1812-1870 )</a:t>
            </a:r>
          </a:p>
          <a:p>
            <a:endParaRPr lang="en-US" dirty="0" smtClean="0">
              <a:latin typeface="Script MT Bold" pitchFamily="66" charset="0"/>
            </a:endParaRPr>
          </a:p>
          <a:p>
            <a:r>
              <a:rPr lang="en-US" sz="2400" dirty="0" smtClean="0">
                <a:latin typeface="Bell MT" pitchFamily="18" charset="0"/>
              </a:rPr>
              <a:t>-an English novelist.</a:t>
            </a:r>
          </a:p>
          <a:p>
            <a:r>
              <a:rPr lang="en-US" sz="2400" dirty="0" smtClean="0">
                <a:latin typeface="Bell MT" pitchFamily="18" charset="0"/>
              </a:rPr>
              <a:t>His many famous books describe life in Vicktorian England and show how hard it was, especially for the poor and for children.</a:t>
            </a:r>
          </a:p>
          <a:p>
            <a:r>
              <a:rPr lang="en-US" sz="2400" dirty="0" smtClean="0">
                <a:latin typeface="Bell MT" pitchFamily="18" charset="0"/>
              </a:rPr>
              <a:t>They include : </a:t>
            </a:r>
            <a:r>
              <a:rPr lang="en-US" sz="2400" dirty="0" smtClean="0">
                <a:latin typeface="Monotype Corsiva" pitchFamily="66" charset="0"/>
              </a:rPr>
              <a:t>Oliver Tvist, David Copperfield 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1026" name="Picture 2" descr="C:\Users\Ольга\Desktop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762000"/>
            <a:ext cx="4343400" cy="5521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29200" y="609600"/>
            <a:ext cx="380999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Monotype Corsiva" pitchFamily="66" charset="0"/>
              </a:rPr>
              <a:t>Walter  Scott </a:t>
            </a:r>
          </a:p>
          <a:p>
            <a:endParaRPr lang="en-US" dirty="0" smtClean="0"/>
          </a:p>
          <a:p>
            <a:r>
              <a:rPr lang="en-US" sz="2400" dirty="0" smtClean="0">
                <a:latin typeface="Script MT Bold" pitchFamily="66" charset="0"/>
              </a:rPr>
              <a:t>         ( 1771-1832 )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>
                <a:latin typeface="Bell MT" pitchFamily="18" charset="0"/>
              </a:rPr>
              <a:t>- a Scottish writer and a poet, especially famous for his stories of Scottish life, several of them are based on historical characters, such as </a:t>
            </a:r>
            <a:r>
              <a:rPr lang="en-US" sz="2400" dirty="0" smtClean="0">
                <a:latin typeface="Monotype Corsiva" pitchFamily="66" charset="0"/>
              </a:rPr>
              <a:t>Ivanhoe</a:t>
            </a:r>
            <a:r>
              <a:rPr lang="en-US" sz="2400" dirty="0" smtClean="0">
                <a:latin typeface="Bell MT" pitchFamily="18" charset="0"/>
              </a:rPr>
              <a:t> and </a:t>
            </a:r>
            <a:r>
              <a:rPr lang="en-US" sz="2400" dirty="0" smtClean="0">
                <a:latin typeface="Monotype Corsiva" pitchFamily="66" charset="0"/>
              </a:rPr>
              <a:t>The Heart of Midlothian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6" name="Рисунок 5" descr="Sir-Walter-Scot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90600"/>
            <a:ext cx="3782500" cy="471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2359"/>
            <a:ext cx="4953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Monotype Corsiva" pitchFamily="66" charset="0"/>
              </a:rPr>
              <a:t>William Shakespeare</a:t>
            </a:r>
          </a:p>
          <a:p>
            <a:endParaRPr lang="en-US" dirty="0" smtClean="0"/>
          </a:p>
          <a:p>
            <a:r>
              <a:rPr lang="en-US" sz="2400" dirty="0" smtClean="0">
                <a:latin typeface="Script MT Bold" pitchFamily="66" charset="0"/>
              </a:rPr>
              <a:t>     (1564-1616)</a:t>
            </a:r>
          </a:p>
          <a:p>
            <a:endParaRPr lang="en-US" dirty="0" smtClean="0"/>
          </a:p>
          <a:p>
            <a:r>
              <a:rPr lang="en-US" sz="2400" dirty="0" smtClean="0">
                <a:latin typeface="Bell MT" pitchFamily="18" charset="0"/>
              </a:rPr>
              <a:t>-an English writer of plays ,one of the most famous ever. Among the most famous of his plays are the tragedies of </a:t>
            </a:r>
            <a:r>
              <a:rPr lang="en-US" sz="2400" dirty="0" smtClean="0">
                <a:latin typeface="Monotype Corsiva" pitchFamily="66" charset="0"/>
              </a:rPr>
              <a:t>Romeo and Juliet, Julius Caesar, Hamlet, Othello, King Lear</a:t>
            </a:r>
            <a:r>
              <a:rPr lang="en-US" sz="2400" dirty="0" smtClean="0">
                <a:latin typeface="Bell MT" pitchFamily="18" charset="0"/>
              </a:rPr>
              <a:t>, the comedies of </a:t>
            </a:r>
            <a:r>
              <a:rPr lang="en-US" sz="2400" dirty="0" smtClean="0">
                <a:latin typeface="Monotype Corsiva" pitchFamily="66" charset="0"/>
              </a:rPr>
              <a:t>A Midsummer Night’s Dream, The Merchant of Venice</a:t>
            </a:r>
            <a:r>
              <a:rPr lang="en-US" sz="2400" dirty="0" smtClean="0">
                <a:latin typeface="Bell MT" pitchFamily="18" charset="0"/>
              </a:rPr>
              <a:t>, and the historical plays </a:t>
            </a:r>
            <a:r>
              <a:rPr lang="en-US" sz="2400" dirty="0" smtClean="0">
                <a:latin typeface="Monotype Corsiva" pitchFamily="66" charset="0"/>
              </a:rPr>
              <a:t>Richard ııı</a:t>
            </a:r>
            <a:r>
              <a:rPr lang="en-US" sz="2400" dirty="0" smtClean="0">
                <a:latin typeface="Bell MT" pitchFamily="18" charset="0"/>
              </a:rPr>
              <a:t> and </a:t>
            </a:r>
            <a:r>
              <a:rPr lang="en-US" sz="2400" dirty="0" smtClean="0">
                <a:latin typeface="Monotype Corsiva" pitchFamily="66" charset="0"/>
              </a:rPr>
              <a:t>Henry V</a:t>
            </a:r>
            <a:r>
              <a:rPr lang="en-US" sz="2400" dirty="0" smtClean="0">
                <a:latin typeface="Bell MT" pitchFamily="18" charset="0"/>
              </a:rPr>
              <a:t>. He also wrote some very good poetry, especially the Sonnets, and worked as an actor at the Globe Theatre in London.</a:t>
            </a:r>
            <a:endParaRPr lang="ru-RU" sz="2400" dirty="0"/>
          </a:p>
        </p:txBody>
      </p:sp>
      <p:pic>
        <p:nvPicPr>
          <p:cNvPr id="4" name="Рисунок 3" descr="уильям шекспи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609600"/>
            <a:ext cx="3907106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85800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Monotype Corsiva" pitchFamily="66" charset="0"/>
              </a:rPr>
              <a:t>Robert Burns</a:t>
            </a:r>
          </a:p>
          <a:p>
            <a:endParaRPr lang="en-US" dirty="0" smtClean="0"/>
          </a:p>
          <a:p>
            <a:r>
              <a:rPr lang="en-US" sz="2400" dirty="0" smtClean="0">
                <a:latin typeface="Script MT Bold" pitchFamily="66" charset="0"/>
              </a:rPr>
              <a:t>       </a:t>
            </a:r>
          </a:p>
          <a:p>
            <a:r>
              <a:rPr lang="en-US" sz="2400" dirty="0" smtClean="0">
                <a:latin typeface="Script MT Bold" pitchFamily="66" charset="0"/>
              </a:rPr>
              <a:t>           (1759-1796) </a:t>
            </a:r>
          </a:p>
          <a:p>
            <a:endParaRPr lang="en-US" sz="2400" dirty="0" smtClean="0">
              <a:latin typeface="Script MT Bold" pitchFamily="66" charset="0"/>
            </a:endParaRPr>
          </a:p>
          <a:p>
            <a:endParaRPr lang="en-US" dirty="0" smtClean="0"/>
          </a:p>
          <a:p>
            <a:r>
              <a:rPr lang="en-US" sz="2400" dirty="0" smtClean="0">
                <a:latin typeface="Bell MT" pitchFamily="18" charset="0"/>
              </a:rPr>
              <a:t>-a Scottish poet who wrote hundred of songs and poems, mainly on country life,love,and national pride</a:t>
            </a:r>
            <a:endParaRPr lang="ru-RU" sz="2400" dirty="0"/>
          </a:p>
        </p:txBody>
      </p:sp>
      <p:pic>
        <p:nvPicPr>
          <p:cNvPr id="4" name="Рисунок 3" descr="200x236_robert_ber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219200"/>
            <a:ext cx="3745424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533401"/>
            <a:ext cx="365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Monotype Corsiva" pitchFamily="66" charset="0"/>
              </a:rPr>
              <a:t>Daniel Defoe</a:t>
            </a:r>
          </a:p>
          <a:p>
            <a:r>
              <a:rPr lang="en-US" sz="4800" dirty="0" smtClean="0">
                <a:latin typeface="Monotype Corsiva" pitchFamily="66" charset="0"/>
              </a:rPr>
              <a:t>	</a:t>
            </a:r>
            <a:r>
              <a:rPr lang="en-US" sz="2400" dirty="0" smtClean="0">
                <a:latin typeface="Script MT Bold" pitchFamily="66" charset="0"/>
              </a:rPr>
              <a:t>(1660-1731 )</a:t>
            </a:r>
          </a:p>
          <a:p>
            <a:r>
              <a:rPr lang="en-US" sz="2400" dirty="0" smtClean="0">
                <a:latin typeface="Bell MT" pitchFamily="18" charset="0"/>
              </a:rPr>
              <a:t>- An English writer, whose most famous novels are </a:t>
            </a:r>
            <a:r>
              <a:rPr lang="en-US" sz="2400" dirty="0" smtClean="0">
                <a:latin typeface="Monotype Corsiva" pitchFamily="66" charset="0"/>
              </a:rPr>
              <a:t>Robinson Crusoe and Moll Flanders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4" name="Рисунок 3" descr="даниел дэф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838200"/>
            <a:ext cx="36576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</TotalTime>
  <Words>592</Words>
  <PresentationFormat>Экран (4:3)</PresentationFormat>
  <Paragraphs>114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Цель урока :</vt:lpstr>
      <vt:lpstr>Задачи 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32</cp:revision>
  <dcterms:modified xsi:type="dcterms:W3CDTF">2012-02-04T10:17:59Z</dcterms:modified>
</cp:coreProperties>
</file>