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314" r:id="rId2"/>
    <p:sldId id="315" r:id="rId3"/>
    <p:sldId id="277" r:id="rId4"/>
    <p:sldId id="298" r:id="rId5"/>
    <p:sldId id="279" r:id="rId6"/>
    <p:sldId id="302" r:id="rId7"/>
    <p:sldId id="281" r:id="rId8"/>
    <p:sldId id="307" r:id="rId9"/>
    <p:sldId id="304" r:id="rId10"/>
    <p:sldId id="285" r:id="rId11"/>
    <p:sldId id="308" r:id="rId12"/>
    <p:sldId id="306" r:id="rId13"/>
    <p:sldId id="310" r:id="rId14"/>
    <p:sldId id="290" r:id="rId15"/>
    <p:sldId id="268" r:id="rId16"/>
    <p:sldId id="272" r:id="rId17"/>
    <p:sldId id="295"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94700" autoAdjust="0"/>
  </p:normalViewPr>
  <p:slideViewPr>
    <p:cSldViewPr>
      <p:cViewPr varScale="1">
        <p:scale>
          <a:sx n="103" d="100"/>
          <a:sy n="103" d="100"/>
        </p:scale>
        <p:origin x="-1134" y="-102"/>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F3D600-C313-4311-AB73-0F0A61A48F7A}" type="datetimeFigureOut">
              <a:rPr lang="ru-RU" smtClean="0"/>
              <a:pPr/>
              <a:t>20.12.2011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806FDC-A93A-4E8F-8C65-AE372FB2AF1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4806FDC-A93A-4E8F-8C65-AE372FB2AF19}" type="slidenum">
              <a:rPr lang="ru-RU" smtClean="0"/>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4806FDC-A93A-4E8F-8C65-AE372FB2AF19}"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pPr/>
              <a:t>20.12.2011</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20.12.2011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20.12.2011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20.12.2011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pPr/>
              <a:t>20.12.2011</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20.12.2011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20.12.2011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20.12.2011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20.12.2011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pPr/>
              <a:t>20.12.2011</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pPr/>
              <a:t>20.12.2011</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5B106E36-FD25-4E2D-B0AA-010F637433A0}" type="datetimeFigureOut">
              <a:rPr lang="ru-RU" smtClean="0"/>
              <a:pPr/>
              <a:t>20.12.2011</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25C68B6-61C2-468F-89AB-4B9F7531AA68}"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50000" sy="50000" flip="none" algn="t"/>
        </a:blipFill>
        <a:effectLst/>
      </p:bgPr>
    </p:bg>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1646238"/>
            <a:ext cx="8229600" cy="4525962"/>
          </a:xfrm>
        </p:spPr>
        <p:txBody>
          <a:bodyPr>
            <a:normAutofit/>
          </a:bodyPr>
          <a:lstStyle/>
          <a:p>
            <a:pPr lvl="8">
              <a:buNone/>
            </a:pPr>
            <a:endParaRPr lang="ru-RU" sz="9600" b="1" dirty="0" smtClean="0"/>
          </a:p>
          <a:p>
            <a:pPr lvl="8">
              <a:buNone/>
            </a:pPr>
            <a:r>
              <a:rPr lang="en-US" sz="9600" b="1" dirty="0" smtClean="0"/>
              <a:t>CHICAGO</a:t>
            </a:r>
            <a:endParaRPr lang="ru-RU" sz="9600" b="1" dirty="0"/>
          </a:p>
        </p:txBody>
      </p:sp>
      <p:pic>
        <p:nvPicPr>
          <p:cNvPr id="4" name="Picture 7" descr="MCj03982210000[1]"/>
          <p:cNvPicPr>
            <a:picLocks noChangeAspect="1" noChangeArrowheads="1"/>
          </p:cNvPicPr>
          <p:nvPr/>
        </p:nvPicPr>
        <p:blipFill>
          <a:blip r:embed="rId3"/>
          <a:srcRect/>
          <a:stretch>
            <a:fillRect/>
          </a:stretch>
        </p:blipFill>
        <p:spPr bwMode="auto">
          <a:xfrm>
            <a:off x="0" y="5929330"/>
            <a:ext cx="4565650" cy="714356"/>
          </a:xfrm>
          <a:prstGeom prst="rect">
            <a:avLst/>
          </a:prstGeom>
          <a:solidFill>
            <a:schemeClr val="accent1">
              <a:lumMod val="75000"/>
            </a:schemeClr>
          </a:solidFill>
        </p:spPr>
      </p:pic>
      <p:pic>
        <p:nvPicPr>
          <p:cNvPr id="5" name="Picture 7" descr="MCj03982210000[1]"/>
          <p:cNvPicPr>
            <a:picLocks noChangeAspect="1" noChangeArrowheads="1"/>
          </p:cNvPicPr>
          <p:nvPr/>
        </p:nvPicPr>
        <p:blipFill>
          <a:blip r:embed="rId3"/>
          <a:srcRect/>
          <a:stretch>
            <a:fillRect/>
          </a:stretch>
        </p:blipFill>
        <p:spPr bwMode="auto">
          <a:xfrm>
            <a:off x="4286248" y="5929330"/>
            <a:ext cx="4565650" cy="714356"/>
          </a:xfrm>
          <a:prstGeom prst="rect">
            <a:avLst/>
          </a:prstGeom>
          <a:solidFill>
            <a:schemeClr val="accent1">
              <a:lumMod val="75000"/>
            </a:schemeClr>
          </a:solidFill>
        </p:spPr>
      </p:pic>
      <p:pic>
        <p:nvPicPr>
          <p:cNvPr id="6" name="Picture 7" descr="MCj03982210000[1]"/>
          <p:cNvPicPr>
            <a:picLocks noChangeAspect="1" noChangeArrowheads="1"/>
          </p:cNvPicPr>
          <p:nvPr/>
        </p:nvPicPr>
        <p:blipFill>
          <a:blip r:embed="rId3"/>
          <a:srcRect/>
          <a:stretch>
            <a:fillRect/>
          </a:stretch>
        </p:blipFill>
        <p:spPr bwMode="auto">
          <a:xfrm>
            <a:off x="0" y="357166"/>
            <a:ext cx="4565650" cy="714356"/>
          </a:xfrm>
          <a:prstGeom prst="rect">
            <a:avLst/>
          </a:prstGeom>
          <a:solidFill>
            <a:schemeClr val="accent1">
              <a:lumMod val="75000"/>
            </a:schemeClr>
          </a:solidFill>
        </p:spPr>
      </p:pic>
      <p:pic>
        <p:nvPicPr>
          <p:cNvPr id="7" name="Picture 7" descr="MCj03982210000[1]"/>
          <p:cNvPicPr>
            <a:picLocks noChangeAspect="1" noChangeArrowheads="1"/>
          </p:cNvPicPr>
          <p:nvPr/>
        </p:nvPicPr>
        <p:blipFill>
          <a:blip r:embed="rId3"/>
          <a:srcRect/>
          <a:stretch>
            <a:fillRect/>
          </a:stretch>
        </p:blipFill>
        <p:spPr bwMode="auto">
          <a:xfrm>
            <a:off x="4578350" y="357166"/>
            <a:ext cx="4565650" cy="714356"/>
          </a:xfrm>
          <a:prstGeom prst="rect">
            <a:avLst/>
          </a:prstGeom>
          <a:solidFill>
            <a:schemeClr val="accent1">
              <a:lumMod val="75000"/>
            </a:schemeClr>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285728"/>
            <a:ext cx="4286280" cy="1200329"/>
          </a:xfrm>
          <a:prstGeom prst="rect">
            <a:avLst/>
          </a:prstGeom>
          <a:solidFill>
            <a:schemeClr val="accent1">
              <a:lumMod val="75000"/>
            </a:schemeClr>
          </a:solidFill>
        </p:spPr>
        <p:txBody>
          <a:bodyPr wrap="square">
            <a:spAutoFit/>
          </a:bodyPr>
          <a:lstStyle/>
          <a:p>
            <a:r>
              <a:rPr lang="en-US" sz="2400" dirty="0" smtClean="0"/>
              <a:t> Chicago is famous for its architecture, culture, entertainment and business</a:t>
            </a:r>
            <a:endParaRPr lang="ru-RU" sz="2400" dirty="0"/>
          </a:p>
        </p:txBody>
      </p:sp>
      <p:pic>
        <p:nvPicPr>
          <p:cNvPr id="3" name="Picture 2"/>
          <p:cNvPicPr>
            <a:picLocks noChangeAspect="1" noChangeArrowheads="1"/>
          </p:cNvPicPr>
          <p:nvPr/>
        </p:nvPicPr>
        <p:blipFill>
          <a:blip r:embed="rId2" cstate="email"/>
          <a:stretch>
            <a:fillRect/>
          </a:stretch>
        </p:blipFill>
        <p:spPr bwMode="auto">
          <a:xfrm>
            <a:off x="785786" y="2071678"/>
            <a:ext cx="3132000" cy="3132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5214942" y="1428736"/>
            <a:ext cx="2586400" cy="4392000"/>
          </a:xfrm>
          <a:prstGeom prst="rect">
            <a:avLst/>
          </a:prstGeom>
          <a:noFill/>
          <a:ln w="9525">
            <a:noFill/>
            <a:miter lim="800000"/>
            <a:headEnd/>
            <a:tailEnd/>
          </a:ln>
          <a:effectLst/>
        </p:spPr>
      </p:pic>
      <p:pic>
        <p:nvPicPr>
          <p:cNvPr id="5" name="Picture 13"/>
          <p:cNvPicPr>
            <a:picLocks noChangeAspect="1" noChangeArrowheads="1"/>
          </p:cNvPicPr>
          <p:nvPr/>
        </p:nvPicPr>
        <p:blipFill>
          <a:blip r:embed="rId4" cstate="email"/>
          <a:srcRect/>
          <a:stretch>
            <a:fillRect/>
          </a:stretch>
        </p:blipFill>
        <p:spPr bwMode="auto">
          <a:xfrm rot="21255154">
            <a:off x="7476942" y="201090"/>
            <a:ext cx="1213684" cy="100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4294967295"/>
          </p:nvPr>
        </p:nvPicPr>
        <p:blipFill>
          <a:blip r:embed="rId2" cstate="email"/>
          <a:srcRect/>
          <a:stretch>
            <a:fillRect/>
          </a:stretch>
        </p:blipFill>
        <p:spPr bwMode="auto">
          <a:xfrm>
            <a:off x="714348" y="571480"/>
            <a:ext cx="3786951" cy="2628000"/>
          </a:xfrm>
          <a:prstGeom prst="rect">
            <a:avLst/>
          </a:prstGeom>
          <a:noFill/>
          <a:ln w="9525">
            <a:noFill/>
            <a:miter lim="800000"/>
            <a:headEnd/>
            <a:tailEnd/>
          </a:ln>
          <a:effectLst/>
        </p:spPr>
      </p:pic>
      <p:sp>
        <p:nvSpPr>
          <p:cNvPr id="6" name="Прямоугольник 5"/>
          <p:cNvSpPr/>
          <p:nvPr/>
        </p:nvSpPr>
        <p:spPr>
          <a:xfrm>
            <a:off x="142844" y="4143381"/>
            <a:ext cx="4429156" cy="2308324"/>
          </a:xfrm>
          <a:prstGeom prst="rect">
            <a:avLst/>
          </a:prstGeom>
          <a:solidFill>
            <a:schemeClr val="accent1">
              <a:lumMod val="75000"/>
            </a:schemeClr>
          </a:solidFill>
        </p:spPr>
        <p:txBody>
          <a:bodyPr wrap="square">
            <a:spAutoFit/>
          </a:bodyPr>
          <a:lstStyle/>
          <a:p>
            <a:r>
              <a:rPr lang="en-US" dirty="0" smtClean="0"/>
              <a:t>Cloud Gate</a:t>
            </a:r>
          </a:p>
          <a:p>
            <a:endParaRPr lang="en-US" dirty="0" smtClean="0"/>
          </a:p>
          <a:p>
            <a:r>
              <a:rPr lang="en-US" dirty="0" smtClean="0"/>
              <a:t>See yourself and a reflection of the city skyline in artist </a:t>
            </a:r>
            <a:r>
              <a:rPr lang="en-US" dirty="0" err="1" smtClean="0"/>
              <a:t>Anish</a:t>
            </a:r>
            <a:r>
              <a:rPr lang="en-US" dirty="0" smtClean="0"/>
              <a:t> </a:t>
            </a:r>
            <a:r>
              <a:rPr lang="en-US" dirty="0" err="1" smtClean="0"/>
              <a:t>Kapoor’s</a:t>
            </a:r>
            <a:r>
              <a:rPr lang="en-US" dirty="0" smtClean="0"/>
              <a:t> interactive sculpture that sits in the center of the Park. </a:t>
            </a:r>
          </a:p>
          <a:p>
            <a:endParaRPr lang="en-US" dirty="0" smtClean="0"/>
          </a:p>
          <a:p>
            <a:r>
              <a:rPr lang="en-US" dirty="0" smtClean="0"/>
              <a:t> </a:t>
            </a:r>
            <a:endParaRPr lang="ru-RU" dirty="0"/>
          </a:p>
        </p:txBody>
      </p:sp>
      <p:sp>
        <p:nvSpPr>
          <p:cNvPr id="7" name="Прямоугольник 6"/>
          <p:cNvSpPr/>
          <p:nvPr/>
        </p:nvSpPr>
        <p:spPr>
          <a:xfrm>
            <a:off x="4857752" y="4214818"/>
            <a:ext cx="4000529" cy="954107"/>
          </a:xfrm>
          <a:prstGeom prst="rect">
            <a:avLst/>
          </a:prstGeom>
          <a:solidFill>
            <a:schemeClr val="accent2">
              <a:lumMod val="75000"/>
            </a:schemeClr>
          </a:solidFill>
        </p:spPr>
        <p:txBody>
          <a:bodyPr wrap="square">
            <a:spAutoFit/>
          </a:bodyPr>
          <a:lstStyle/>
          <a:p>
            <a:r>
              <a:rPr lang="en-US" sz="2800" dirty="0" smtClean="0"/>
              <a:t>Chicago looks great from every angle </a:t>
            </a:r>
            <a:endParaRPr lang="ru-RU" sz="2800" dirty="0"/>
          </a:p>
        </p:txBody>
      </p:sp>
      <p:sp>
        <p:nvSpPr>
          <p:cNvPr id="8" name="Прямоугольник 7"/>
          <p:cNvSpPr/>
          <p:nvPr/>
        </p:nvSpPr>
        <p:spPr>
          <a:xfrm>
            <a:off x="4929190" y="1785926"/>
            <a:ext cx="4000528" cy="1384995"/>
          </a:xfrm>
          <a:prstGeom prst="rect">
            <a:avLst/>
          </a:prstGeom>
          <a:solidFill>
            <a:schemeClr val="accent2">
              <a:lumMod val="75000"/>
            </a:schemeClr>
          </a:solidFill>
        </p:spPr>
        <p:txBody>
          <a:bodyPr wrap="square">
            <a:spAutoFit/>
          </a:bodyPr>
          <a:lstStyle/>
          <a:p>
            <a:r>
              <a:rPr lang="en-US" sz="2800" dirty="0" smtClean="0"/>
              <a:t> The city is visited by millions of tourists every year.</a:t>
            </a:r>
            <a:endParaRPr lang="ru-RU" sz="2800" dirty="0"/>
          </a:p>
        </p:txBody>
      </p:sp>
      <p:sp>
        <p:nvSpPr>
          <p:cNvPr id="9" name="Прямоугольник 8"/>
          <p:cNvSpPr/>
          <p:nvPr/>
        </p:nvSpPr>
        <p:spPr>
          <a:xfrm>
            <a:off x="785786" y="3643314"/>
            <a:ext cx="3042821" cy="523220"/>
          </a:xfrm>
          <a:prstGeom prst="rect">
            <a:avLst/>
          </a:prstGeom>
        </p:spPr>
        <p:txBody>
          <a:bodyPr wrap="none">
            <a:spAutoFit/>
          </a:bodyPr>
          <a:lstStyle/>
          <a:p>
            <a:r>
              <a:rPr lang="en-US" sz="2800" dirty="0" smtClean="0"/>
              <a:t>Millennium Park...</a:t>
            </a:r>
            <a:endParaRPr lang="ru-RU"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428596" y="4929198"/>
            <a:ext cx="3829050" cy="1497012"/>
          </a:xfrm>
          <a:solidFill>
            <a:schemeClr val="accent2">
              <a:lumMod val="75000"/>
            </a:schemeClr>
          </a:solidFill>
        </p:spPr>
        <p:txBody>
          <a:bodyPr>
            <a:normAutofit fontScale="77500" lnSpcReduction="20000"/>
          </a:bodyPr>
          <a:lstStyle/>
          <a:p>
            <a:r>
              <a:rPr lang="en-US" dirty="0" smtClean="0"/>
              <a:t>The Willis Tower  is the tallest building in the Western Hemisphere at 110 stories high.</a:t>
            </a:r>
            <a:endParaRPr lang="ru-RU" dirty="0"/>
          </a:p>
        </p:txBody>
      </p:sp>
      <p:pic>
        <p:nvPicPr>
          <p:cNvPr id="2050" name="Picture 2"/>
          <p:cNvPicPr>
            <a:picLocks noChangeAspect="1" noChangeArrowheads="1"/>
          </p:cNvPicPr>
          <p:nvPr/>
        </p:nvPicPr>
        <p:blipFill>
          <a:blip r:embed="rId2" cstate="email"/>
          <a:srcRect/>
          <a:stretch>
            <a:fillRect/>
          </a:stretch>
        </p:blipFill>
        <p:spPr bwMode="auto">
          <a:xfrm>
            <a:off x="5072066" y="1571612"/>
            <a:ext cx="2863081" cy="4284000"/>
          </a:xfrm>
          <a:prstGeom prst="rect">
            <a:avLst/>
          </a:prstGeom>
          <a:noFill/>
          <a:ln w="9525">
            <a:noFill/>
            <a:miter lim="800000"/>
            <a:headEnd/>
            <a:tailEnd/>
          </a:ln>
          <a:effectLst/>
        </p:spPr>
      </p:pic>
      <p:sp>
        <p:nvSpPr>
          <p:cNvPr id="6" name="Прямоугольник 5"/>
          <p:cNvSpPr/>
          <p:nvPr/>
        </p:nvSpPr>
        <p:spPr>
          <a:xfrm>
            <a:off x="357158" y="3143248"/>
            <a:ext cx="4071966" cy="1477328"/>
          </a:xfrm>
          <a:prstGeom prst="rect">
            <a:avLst/>
          </a:prstGeom>
          <a:solidFill>
            <a:schemeClr val="accent1">
              <a:lumMod val="75000"/>
            </a:schemeClr>
          </a:solidFill>
        </p:spPr>
        <p:txBody>
          <a:bodyPr wrap="square">
            <a:spAutoFit/>
          </a:bodyPr>
          <a:lstStyle/>
          <a:p>
            <a:r>
              <a:rPr lang="en-US" dirty="0" smtClean="0"/>
              <a:t>It’s no wonder</a:t>
            </a:r>
          </a:p>
          <a:p>
            <a:r>
              <a:rPr lang="en-US" dirty="0" smtClean="0"/>
              <a:t> that President </a:t>
            </a:r>
            <a:r>
              <a:rPr lang="en-US" dirty="0" err="1" smtClean="0"/>
              <a:t>Barack</a:t>
            </a:r>
            <a:r>
              <a:rPr lang="en-US" dirty="0" smtClean="0"/>
              <a:t> and Michelle </a:t>
            </a:r>
            <a:r>
              <a:rPr lang="en-US" dirty="0" err="1" smtClean="0"/>
              <a:t>Obama</a:t>
            </a:r>
            <a:r>
              <a:rPr lang="en-US" dirty="0" smtClean="0"/>
              <a:t> – and nearly three million others – call Chicago</a:t>
            </a:r>
          </a:p>
          <a:p>
            <a:r>
              <a:rPr lang="en-US" dirty="0" smtClean="0"/>
              <a:t> home.</a:t>
            </a:r>
            <a:endParaRPr lang="ru-RU" dirty="0"/>
          </a:p>
        </p:txBody>
      </p:sp>
      <p:pic>
        <p:nvPicPr>
          <p:cNvPr id="3074" name="Picture 2"/>
          <p:cNvPicPr>
            <a:picLocks noChangeAspect="1" noChangeArrowheads="1"/>
          </p:cNvPicPr>
          <p:nvPr/>
        </p:nvPicPr>
        <p:blipFill>
          <a:blip r:embed="rId3"/>
          <a:srcRect/>
          <a:stretch>
            <a:fillRect/>
          </a:stretch>
        </p:blipFill>
        <p:spPr bwMode="auto">
          <a:xfrm>
            <a:off x="1428728" y="785794"/>
            <a:ext cx="1643074" cy="20717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142844" y="142852"/>
            <a:ext cx="8858312" cy="1357322"/>
          </a:xfrm>
          <a:solidFill>
            <a:schemeClr val="accent1">
              <a:lumMod val="75000"/>
            </a:schemeClr>
          </a:solidFill>
        </p:spPr>
        <p:txBody>
          <a:bodyPr>
            <a:normAutofit/>
          </a:bodyPr>
          <a:lstStyle/>
          <a:p>
            <a:pPr lvl="8">
              <a:buNone/>
            </a:pPr>
            <a:r>
              <a:rPr lang="en-US" sz="4000" dirty="0" smtClean="0"/>
              <a:t>Chicago's "Eye" sculpture</a:t>
            </a:r>
            <a:endParaRPr lang="ru-RU" sz="4000" dirty="0"/>
          </a:p>
        </p:txBody>
      </p:sp>
      <p:pic>
        <p:nvPicPr>
          <p:cNvPr id="4" name="Picture 2"/>
          <p:cNvPicPr>
            <a:picLocks noChangeAspect="1" noChangeArrowheads="1"/>
          </p:cNvPicPr>
          <p:nvPr/>
        </p:nvPicPr>
        <p:blipFill>
          <a:blip r:embed="rId2" cstate="email"/>
          <a:stretch>
            <a:fillRect/>
          </a:stretch>
        </p:blipFill>
        <p:spPr bwMode="auto">
          <a:xfrm>
            <a:off x="2000232" y="2071678"/>
            <a:ext cx="4748120" cy="288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2000235" y="857232"/>
            <a:ext cx="5098991" cy="2916000"/>
          </a:xfrm>
          <a:prstGeom prst="rect">
            <a:avLst/>
          </a:prstGeom>
          <a:noFill/>
          <a:ln w="9525">
            <a:noFill/>
            <a:miter lim="800000"/>
            <a:headEnd/>
            <a:tailEnd/>
          </a:ln>
          <a:effectLst/>
        </p:spPr>
      </p:pic>
      <p:sp>
        <p:nvSpPr>
          <p:cNvPr id="5" name="Прямоугольник 4"/>
          <p:cNvSpPr/>
          <p:nvPr/>
        </p:nvSpPr>
        <p:spPr>
          <a:xfrm>
            <a:off x="785786" y="5143512"/>
            <a:ext cx="7858180" cy="923330"/>
          </a:xfrm>
          <a:prstGeom prst="rect">
            <a:avLst/>
          </a:prstGeom>
          <a:solidFill>
            <a:schemeClr val="accent2">
              <a:lumMod val="75000"/>
            </a:schemeClr>
          </a:solidFill>
        </p:spPr>
        <p:txBody>
          <a:bodyPr wrap="square">
            <a:spAutoFit/>
          </a:bodyPr>
          <a:lstStyle/>
          <a:p>
            <a:r>
              <a:rPr lang="en-US" dirty="0" smtClean="0"/>
              <a:t>There is so much to do in the city that many visitors want to come back time and time again to see the sights you’ve never seen before and revisit the ones you enjoyed the most.</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40" y="357166"/>
            <a:ext cx="3000396" cy="571504"/>
          </a:xfrm>
          <a:solidFill>
            <a:schemeClr val="accent1">
              <a:lumMod val="75000"/>
            </a:schemeClr>
          </a:solidFill>
        </p:spPr>
        <p:txBody>
          <a:bodyPr>
            <a:noAutofit/>
          </a:bodyPr>
          <a:lstStyle/>
          <a:p>
            <a:r>
              <a:rPr lang="en-US" sz="4000" dirty="0" smtClean="0"/>
              <a:t>SHOPPING</a:t>
            </a:r>
            <a:endParaRPr lang="ru-RU" sz="4000" dirty="0"/>
          </a:p>
        </p:txBody>
      </p:sp>
      <p:pic>
        <p:nvPicPr>
          <p:cNvPr id="4" name="Picture 3"/>
          <p:cNvPicPr>
            <a:picLocks noGrp="1" noChangeAspect="1" noChangeArrowheads="1"/>
          </p:cNvPicPr>
          <p:nvPr>
            <p:ph idx="1"/>
          </p:nvPr>
        </p:nvPicPr>
        <p:blipFill>
          <a:blip r:embed="rId2" cstate="email"/>
          <a:srcRect/>
          <a:stretch>
            <a:fillRect/>
          </a:stretch>
        </p:blipFill>
        <p:spPr bwMode="auto">
          <a:xfrm>
            <a:off x="785786" y="1571612"/>
            <a:ext cx="1782297" cy="1260000"/>
          </a:xfrm>
          <a:prstGeom prst="rect">
            <a:avLst/>
          </a:prstGeom>
          <a:noFill/>
          <a:ln w="9525">
            <a:noFill/>
            <a:miter lim="800000"/>
            <a:headEnd/>
            <a:tailEnd/>
          </a:ln>
          <a:effectLst/>
        </p:spPr>
      </p:pic>
      <p:pic>
        <p:nvPicPr>
          <p:cNvPr id="5" name="Picture 4"/>
          <p:cNvPicPr>
            <a:picLocks noChangeAspect="1" noChangeArrowheads="1"/>
          </p:cNvPicPr>
          <p:nvPr/>
        </p:nvPicPr>
        <p:blipFill>
          <a:blip r:embed="rId3" cstate="email"/>
          <a:srcRect/>
          <a:stretch>
            <a:fillRect/>
          </a:stretch>
        </p:blipFill>
        <p:spPr bwMode="auto">
          <a:xfrm>
            <a:off x="5214942" y="3643314"/>
            <a:ext cx="2103040" cy="1836000"/>
          </a:xfrm>
          <a:prstGeom prst="rect">
            <a:avLst/>
          </a:prstGeom>
          <a:noFill/>
          <a:ln w="9525">
            <a:noFill/>
            <a:miter lim="800000"/>
            <a:headEnd/>
            <a:tailEnd/>
          </a:ln>
          <a:effectLst/>
        </p:spPr>
      </p:pic>
      <p:sp>
        <p:nvSpPr>
          <p:cNvPr id="6" name="Прямоугольник 5"/>
          <p:cNvSpPr/>
          <p:nvPr/>
        </p:nvSpPr>
        <p:spPr>
          <a:xfrm>
            <a:off x="357158" y="3571876"/>
            <a:ext cx="4071966" cy="2862322"/>
          </a:xfrm>
          <a:prstGeom prst="rect">
            <a:avLst/>
          </a:prstGeom>
          <a:solidFill>
            <a:schemeClr val="accent1">
              <a:lumMod val="75000"/>
            </a:schemeClr>
          </a:solidFill>
        </p:spPr>
        <p:txBody>
          <a:bodyPr wrap="square">
            <a:spAutoFit/>
          </a:bodyPr>
          <a:lstStyle/>
          <a:p>
            <a:r>
              <a:rPr lang="en-US" sz="3600" dirty="0" smtClean="0"/>
              <a:t>Shop till you drop! From luxury and trendy fashion boutiques to  Department stores.</a:t>
            </a:r>
            <a:endParaRPr lang="ru-RU" sz="3600" dirty="0"/>
          </a:p>
        </p:txBody>
      </p:sp>
      <p:pic>
        <p:nvPicPr>
          <p:cNvPr id="1026" name="Picture 2"/>
          <p:cNvPicPr>
            <a:picLocks noChangeAspect="1" noChangeArrowheads="1"/>
          </p:cNvPicPr>
          <p:nvPr/>
        </p:nvPicPr>
        <p:blipFill>
          <a:blip r:embed="rId4" cstate="email"/>
          <a:srcRect/>
          <a:stretch>
            <a:fillRect/>
          </a:stretch>
        </p:blipFill>
        <p:spPr bwMode="auto">
          <a:xfrm>
            <a:off x="2786050" y="1500174"/>
            <a:ext cx="1824000" cy="1368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email"/>
          <a:srcRect/>
          <a:stretch>
            <a:fillRect/>
          </a:stretch>
        </p:blipFill>
        <p:spPr bwMode="auto">
          <a:xfrm>
            <a:off x="4857752" y="1571612"/>
            <a:ext cx="1742908" cy="1296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cstate="email"/>
          <a:srcRect/>
          <a:stretch>
            <a:fillRect/>
          </a:stretch>
        </p:blipFill>
        <p:spPr bwMode="auto">
          <a:xfrm>
            <a:off x="6858016" y="1500174"/>
            <a:ext cx="1831501" cy="133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cstate="email"/>
          <a:srcRect/>
          <a:stretch>
            <a:fillRect/>
          </a:stretch>
        </p:blipFill>
        <p:spPr bwMode="auto">
          <a:xfrm>
            <a:off x="5500694" y="3714752"/>
            <a:ext cx="2720000" cy="1440000"/>
          </a:xfrm>
          <a:prstGeom prst="rect">
            <a:avLst/>
          </a:prstGeom>
          <a:noFill/>
          <a:ln w="9525">
            <a:noFill/>
            <a:miter lim="800000"/>
            <a:headEnd/>
            <a:tailEnd/>
          </a:ln>
          <a:effectLst/>
        </p:spPr>
      </p:pic>
      <p:sp>
        <p:nvSpPr>
          <p:cNvPr id="5" name="Прямоугольник 4"/>
          <p:cNvSpPr/>
          <p:nvPr/>
        </p:nvSpPr>
        <p:spPr>
          <a:xfrm>
            <a:off x="4786314" y="642918"/>
            <a:ext cx="3857620" cy="1754326"/>
          </a:xfrm>
          <a:prstGeom prst="rect">
            <a:avLst/>
          </a:prstGeom>
          <a:solidFill>
            <a:schemeClr val="accent1">
              <a:lumMod val="75000"/>
            </a:schemeClr>
          </a:solidFill>
        </p:spPr>
        <p:txBody>
          <a:bodyPr wrap="square">
            <a:spAutoFit/>
          </a:bodyPr>
          <a:lstStyle/>
          <a:p>
            <a:r>
              <a:rPr lang="en-US" dirty="0" smtClean="0"/>
              <a:t>Chicago is on Lake Michigan, which has 26 miles of beaches, trails, and boardwalks. In the "Windy City" temperatures range from minus 30 degrees Fahrenheit in winter to more than 100 in</a:t>
            </a:r>
            <a:r>
              <a:rPr lang="ru-RU" dirty="0" smtClean="0"/>
              <a:t> </a:t>
            </a:r>
            <a:r>
              <a:rPr lang="en-US" dirty="0" smtClean="0"/>
              <a:t>summer.</a:t>
            </a:r>
            <a:endParaRPr lang="ru-RU" dirty="0"/>
          </a:p>
        </p:txBody>
      </p:sp>
      <p:pic>
        <p:nvPicPr>
          <p:cNvPr id="1028" name="Picture 4"/>
          <p:cNvPicPr>
            <a:picLocks noChangeAspect="1" noChangeArrowheads="1"/>
          </p:cNvPicPr>
          <p:nvPr/>
        </p:nvPicPr>
        <p:blipFill>
          <a:blip r:embed="rId3" cstate="email"/>
          <a:srcRect/>
          <a:stretch>
            <a:fillRect/>
          </a:stretch>
        </p:blipFill>
        <p:spPr bwMode="auto">
          <a:xfrm>
            <a:off x="1571604" y="3714752"/>
            <a:ext cx="3074232" cy="19800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email"/>
          <a:srcRect/>
          <a:stretch>
            <a:fillRect/>
          </a:stretch>
        </p:blipFill>
        <p:spPr bwMode="auto">
          <a:xfrm>
            <a:off x="1857356" y="571480"/>
            <a:ext cx="2754000" cy="183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4" descr="C:\Documents and Settings\HP_Administrator\My Documents\My Pictures\airplane-departing.jpg"/>
          <p:cNvPicPr>
            <a:picLocks noGrp="1" noChangeAspect="1" noChangeArrowheads="1"/>
          </p:cNvPicPr>
          <p:nvPr>
            <p:ph idx="1"/>
          </p:nvPr>
        </p:nvPicPr>
        <p:blipFill>
          <a:blip r:embed="rId4"/>
          <a:stretch>
            <a:fillRect/>
          </a:stretch>
        </p:blipFill>
        <p:spPr bwMode="auto">
          <a:xfrm>
            <a:off x="142844" y="0"/>
            <a:ext cx="8643093" cy="6552000"/>
          </a:xfrm>
          <a:prstGeom prst="rect">
            <a:avLst/>
          </a:prstGeom>
          <a:noFill/>
        </p:spPr>
      </p:pic>
      <p:sp>
        <p:nvSpPr>
          <p:cNvPr id="5" name="Прямоугольник 4"/>
          <p:cNvSpPr/>
          <p:nvPr/>
        </p:nvSpPr>
        <p:spPr>
          <a:xfrm>
            <a:off x="1571604" y="5429264"/>
            <a:ext cx="6143668" cy="707886"/>
          </a:xfrm>
          <a:prstGeom prst="rect">
            <a:avLst/>
          </a:prstGeom>
        </p:spPr>
        <p:txBody>
          <a:bodyPr wrap="square">
            <a:spAutoFit/>
          </a:bodyPr>
          <a:lstStyle/>
          <a:p>
            <a:r>
              <a:rPr lang="en-US" b="1" dirty="0" smtClean="0"/>
              <a:t>		</a:t>
            </a:r>
            <a:r>
              <a:rPr lang="en-US" sz="4000" b="1" dirty="0" smtClean="0"/>
              <a:t>THE END</a:t>
            </a:r>
            <a:endParaRPr lang="ru-RU" sz="4000" dirty="0"/>
          </a:p>
        </p:txBody>
      </p:sp>
      <p:pic>
        <p:nvPicPr>
          <p:cNvPr id="6" name="Содержимое 3" descr="Рисунок1.tif"/>
          <p:cNvPicPr>
            <a:picLocks noChangeAspect="1"/>
          </p:cNvPicPr>
          <p:nvPr/>
        </p:nvPicPr>
        <p:blipFill>
          <a:blip r:embed="rId5" cstate="email"/>
          <a:srcRect/>
          <a:stretch>
            <a:fillRect/>
          </a:stretch>
        </p:blipFill>
        <p:spPr bwMode="auto">
          <a:xfrm>
            <a:off x="1357291" y="1428736"/>
            <a:ext cx="3070593" cy="270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par>
                                <p:cTn id="9" presetID="0" presetClass="path" presetSubtype="0" accel="50000" decel="50000" fill="hold" nodeType="withEffect">
                                  <p:stCondLst>
                                    <p:cond delay="0"/>
                                  </p:stCondLst>
                                  <p:childTnLst>
                                    <p:animMotion origin="layout" path="M -0.35798 -0.772 C -0.29288 -0.61551 -0.22812 -0.45903 -0.19219 -0.4 C -0.15625 -0.34098 -0.17639 -0.42408 -0.14219 -0.4176 C -0.10798 -0.41112 -0.03003 -0.37848 0.01302 -0.36158 C 0.05608 -0.34468 0.075 -0.35 0.1158 -0.31598 C 0.1566 -0.28195 0.20608 -0.23866 0.25781 -0.15787 C 0.30955 -0.07709 0.3934 0.06481 0.42622 0.16828 C 0.45903 0.27175 0.47535 0.39537 0.45521 0.46319 C 0.43507 0.53101 0.37709 0.55902 0.30521 0.57546 C 0.23334 0.59189 0.09948 0.59467 0.02361 0.56134 C -0.05226 0.528 -0.12847 0.43402 -0.15 0.37546 C -0.17153 0.31689 -0.13038 0.27291 -0.10538 0.21041 C -0.08038 0.14768 -0.04028 0.07384 2.77778E-7 2.22222E-6 " pathEditMode="relative" ptsTypes="aaaaaaaaaaaaA">
                                      <p:cBhvr>
                                        <p:cTn id="10" dur="3000" fill="hold"/>
                                        <p:tgtEl>
                                          <p:spTgt spid="6"/>
                                        </p:tgtEl>
                                        <p:attrNameLst>
                                          <p:attrName>ppt_x</p:attrName>
                                          <p:attrName>ppt_y</p:attrName>
                                        </p:attrNameLst>
                                      </p:cBhvr>
                                    </p:animMotion>
                                  </p:childTnLst>
                                </p:cTn>
                              </p:par>
                            </p:childTnLst>
                          </p:cTn>
                        </p:par>
                        <p:par>
                          <p:cTn id="11" fill="hold">
                            <p:stCondLst>
                              <p:cond delay="10500"/>
                            </p:stCondLst>
                            <p:childTnLst>
                              <p:par>
                                <p:cTn id="12" presetID="10" presetClass="exit" presetSubtype="0" fill="hold" nodeType="afterEffect">
                                  <p:stCondLst>
                                    <p:cond delay="5000"/>
                                  </p:stCondLst>
                                  <p:childTnLst>
                                    <p:animEffect transition="out" filter="fade">
                                      <p:cBhvr>
                                        <p:cTn id="13" dur="2000"/>
                                        <p:tgtEl>
                                          <p:spTgt spid="6"/>
                                        </p:tgtEl>
                                      </p:cBhvr>
                                    </p:animEffect>
                                    <p:set>
                                      <p:cBhvr>
                                        <p:cTn id="14"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MPj04000380000[1]"/>
          <p:cNvPicPr>
            <a:picLocks noChangeAspect="1" noChangeArrowheads="1"/>
          </p:cNvPicPr>
          <p:nvPr/>
        </p:nvPicPr>
        <p:blipFill>
          <a:blip r:embed="rId3" cstate="email"/>
          <a:stretch>
            <a:fillRect/>
          </a:stretch>
        </p:blipFill>
        <p:spPr bwMode="auto">
          <a:xfrm>
            <a:off x="2000232" y="642918"/>
            <a:ext cx="4940874" cy="2736000"/>
          </a:xfrm>
          <a:prstGeom prst="rect">
            <a:avLst/>
          </a:prstGeom>
          <a:noFill/>
          <a:ln>
            <a:noFill/>
          </a:ln>
        </p:spPr>
      </p:pic>
      <p:sp>
        <p:nvSpPr>
          <p:cNvPr id="5" name="Прямоугольник 4"/>
          <p:cNvSpPr/>
          <p:nvPr/>
        </p:nvSpPr>
        <p:spPr>
          <a:xfrm>
            <a:off x="142844" y="3929066"/>
            <a:ext cx="9144000" cy="2554545"/>
          </a:xfrm>
          <a:prstGeom prst="rect">
            <a:avLst/>
          </a:prstGeom>
        </p:spPr>
        <p:txBody>
          <a:bodyPr wrap="square">
            <a:spAutoFit/>
          </a:bodyPr>
          <a:lstStyle/>
          <a:p>
            <a:r>
              <a:rPr lang="en-US" sz="4000" b="1" dirty="0" smtClean="0"/>
              <a:t>As every road had once led to Rome, 	every road in America leads to 			Chicago.</a:t>
            </a:r>
            <a:r>
              <a:rPr lang="ru-RU" sz="4000" b="1" dirty="0" smtClean="0"/>
              <a:t/>
            </a:r>
            <a:br>
              <a:rPr lang="ru-RU" sz="4000" b="1" dirty="0" smtClean="0"/>
            </a:b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229600" cy="1214446"/>
          </a:xfrm>
        </p:spPr>
        <p:txBody>
          <a:bodyPr>
            <a:noAutofit/>
          </a:bodyPr>
          <a:lstStyle/>
          <a:p>
            <a:endParaRPr lang="ru-RU" sz="3200" b="1" dirty="0"/>
          </a:p>
        </p:txBody>
      </p:sp>
      <p:pic>
        <p:nvPicPr>
          <p:cNvPr id="4" name="Picture 2"/>
          <p:cNvPicPr>
            <a:picLocks noGrp="1" noChangeAspect="1" noChangeArrowheads="1"/>
          </p:cNvPicPr>
          <p:nvPr>
            <p:ph idx="1"/>
          </p:nvPr>
        </p:nvPicPr>
        <p:blipFill>
          <a:blip r:embed="rId3"/>
          <a:stretch>
            <a:fillRect/>
          </a:stretch>
        </p:blipFill>
        <p:spPr bwMode="auto">
          <a:xfrm>
            <a:off x="2285984" y="2428868"/>
            <a:ext cx="4652636" cy="2664000"/>
          </a:xfrm>
          <a:prstGeom prst="rect">
            <a:avLst/>
          </a:prstGeom>
          <a:noFill/>
          <a:ln w="9525">
            <a:noFill/>
            <a:miter lim="800000"/>
            <a:headEnd/>
            <a:tailEnd/>
          </a:ln>
          <a:effectLst/>
        </p:spPr>
      </p:pic>
      <p:sp>
        <p:nvSpPr>
          <p:cNvPr id="8" name="Прямоугольник 7"/>
          <p:cNvSpPr/>
          <p:nvPr/>
        </p:nvSpPr>
        <p:spPr>
          <a:xfrm>
            <a:off x="214282" y="357166"/>
            <a:ext cx="8643998" cy="1200329"/>
          </a:xfrm>
          <a:prstGeom prst="rect">
            <a:avLst/>
          </a:prstGeom>
          <a:solidFill>
            <a:schemeClr val="accent1">
              <a:lumMod val="75000"/>
            </a:schemeClr>
          </a:solidFill>
        </p:spPr>
        <p:txBody>
          <a:bodyPr wrap="square">
            <a:spAutoFit/>
          </a:bodyPr>
          <a:lstStyle/>
          <a:p>
            <a:r>
              <a:rPr lang="en-US" sz="2400" dirty="0" smtClean="0"/>
              <a:t>Chicago map shows that Chicago is located in the Midwestern United States on the southwestern shores of Lake Michigan, 	bordering the Illinois-Indiana State Line</a:t>
            </a:r>
            <a:r>
              <a:rPr lang="en-US" dirty="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857224" y="214290"/>
            <a:ext cx="7453858" cy="5652000"/>
          </a:xfrm>
          <a:prstGeom prst="rect">
            <a:avLst/>
          </a:prstGeom>
          <a:noFill/>
          <a:ln w="9525">
            <a:noFill/>
            <a:miter lim="800000"/>
            <a:headEnd/>
            <a:tailEnd/>
          </a:ln>
          <a:effectLst/>
        </p:spPr>
      </p:pic>
      <p:sp>
        <p:nvSpPr>
          <p:cNvPr id="5" name="Прямоугольник 4"/>
          <p:cNvSpPr/>
          <p:nvPr/>
        </p:nvSpPr>
        <p:spPr>
          <a:xfrm>
            <a:off x="2285984" y="3643314"/>
            <a:ext cx="4572000" cy="3046988"/>
          </a:xfrm>
          <a:prstGeom prst="rect">
            <a:avLst/>
          </a:prstGeom>
          <a:solidFill>
            <a:schemeClr val="accent1">
              <a:lumMod val="75000"/>
            </a:schemeClr>
          </a:solidFill>
        </p:spPr>
        <p:txBody>
          <a:bodyPr wrap="square">
            <a:spAutoFit/>
          </a:bodyPr>
          <a:lstStyle/>
          <a:p>
            <a:pPr lvl="1"/>
            <a:r>
              <a:rPr lang="en-US" sz="3200" dirty="0" smtClean="0"/>
              <a:t>For many centuries before Chicago  was visited by a white man ,it was the home of the red-skins Indian tribes.</a:t>
            </a:r>
            <a:endParaRPr lang="ru-RU"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4294967295"/>
          </p:nvPr>
        </p:nvSpPr>
        <p:spPr>
          <a:xfrm>
            <a:off x="0" y="4643446"/>
            <a:ext cx="8858250" cy="2071687"/>
          </a:xfrm>
          <a:solidFill>
            <a:schemeClr val="accent1">
              <a:lumMod val="75000"/>
            </a:schemeClr>
          </a:solidFill>
        </p:spPr>
        <p:txBody>
          <a:bodyPr>
            <a:normAutofit/>
          </a:bodyPr>
          <a:lstStyle/>
          <a:p>
            <a:r>
              <a:rPr lang="en-US" b="1" dirty="0" smtClean="0"/>
              <a:t>Chicago has three million people and is the third-biggest city in the United States. It grew up quickly, being incorporated as a city only in 1837.</a:t>
            </a:r>
            <a:endParaRPr lang="ru-RU" b="1" dirty="0"/>
          </a:p>
        </p:txBody>
      </p:sp>
      <p:pic>
        <p:nvPicPr>
          <p:cNvPr id="7" name="Picture 2"/>
          <p:cNvPicPr>
            <a:picLocks noChangeAspect="1" noChangeArrowheads="1"/>
          </p:cNvPicPr>
          <p:nvPr/>
        </p:nvPicPr>
        <p:blipFill>
          <a:blip r:embed="rId2"/>
          <a:srcRect/>
          <a:stretch>
            <a:fillRect/>
          </a:stretch>
        </p:blipFill>
        <p:spPr bwMode="auto">
          <a:xfrm>
            <a:off x="1428728" y="1000108"/>
            <a:ext cx="6204552" cy="327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44" y="5357826"/>
            <a:ext cx="8786874" cy="1200329"/>
          </a:xfrm>
          <a:prstGeom prst="rect">
            <a:avLst/>
          </a:prstGeom>
          <a:solidFill>
            <a:schemeClr val="accent1">
              <a:lumMod val="75000"/>
            </a:schemeClr>
          </a:solidFill>
        </p:spPr>
        <p:txBody>
          <a:bodyPr wrap="square">
            <a:spAutoFit/>
          </a:bodyPr>
          <a:lstStyle/>
          <a:p>
            <a:r>
              <a:rPr lang="en-US" dirty="0" smtClean="0"/>
              <a:t>The city of Chicago was founded in 1833 and it rapidly became a major transportation and telecommunication hub in North America. It is considered as a center of international business and commerce and is listed as the world's top ten global financial centers. </a:t>
            </a:r>
            <a:endParaRPr lang="ru-RU" dirty="0"/>
          </a:p>
        </p:txBody>
      </p:sp>
      <p:pic>
        <p:nvPicPr>
          <p:cNvPr id="3074" name="Picture 2"/>
          <p:cNvPicPr>
            <a:picLocks noChangeAspect="1" noChangeArrowheads="1"/>
          </p:cNvPicPr>
          <p:nvPr/>
        </p:nvPicPr>
        <p:blipFill>
          <a:blip r:embed="rId2" cstate="email"/>
          <a:srcRect/>
          <a:stretch>
            <a:fillRect/>
          </a:stretch>
        </p:blipFill>
        <p:spPr bwMode="auto">
          <a:xfrm>
            <a:off x="2214546" y="1428736"/>
            <a:ext cx="5176480" cy="306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198" y="429374"/>
            <a:ext cx="8359147" cy="1489600"/>
          </a:xfrm>
          <a:solidFill>
            <a:schemeClr val="accent1">
              <a:lumMod val="75000"/>
            </a:schemeClr>
          </a:solidFill>
        </p:spPr>
        <p:txBody>
          <a:bodyPr>
            <a:noAutofit/>
          </a:bodyPr>
          <a:lstStyle/>
          <a:p>
            <a:r>
              <a:rPr lang="en-US" sz="2400" b="1" dirty="0" smtClean="0"/>
              <a:t>Chicago’s nicknames are</a:t>
            </a:r>
            <a:r>
              <a:rPr lang="en-US" sz="2400" b="1" smtClean="0"/>
              <a:t>: the </a:t>
            </a:r>
            <a:r>
              <a:rPr lang="en-US" sz="2400" b="1" dirty="0" smtClean="0"/>
              <a:t>Windy City, the City of Big Shoulders, the Second City, and The City That Works.</a:t>
            </a:r>
            <a:endParaRPr lang="ru-RU" sz="2400" b="1" dirty="0"/>
          </a:p>
        </p:txBody>
      </p:sp>
      <p:pic>
        <p:nvPicPr>
          <p:cNvPr id="4" name="Picture 2"/>
          <p:cNvPicPr>
            <a:picLocks noGrp="1" noChangeAspect="1" noChangeArrowheads="1"/>
          </p:cNvPicPr>
          <p:nvPr>
            <p:ph idx="1"/>
          </p:nvPr>
        </p:nvPicPr>
        <p:blipFill>
          <a:blip r:embed="rId2" cstate="email"/>
          <a:srcRect/>
          <a:stretch>
            <a:fillRect/>
          </a:stretch>
        </p:blipFill>
        <p:spPr bwMode="auto">
          <a:xfrm>
            <a:off x="2000239" y="2500306"/>
            <a:ext cx="4909135" cy="255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85720" y="357166"/>
            <a:ext cx="8229600" cy="1285875"/>
          </a:xfrm>
          <a:solidFill>
            <a:schemeClr val="accent1">
              <a:lumMod val="75000"/>
            </a:schemeClr>
          </a:solidFill>
        </p:spPr>
        <p:txBody>
          <a:bodyPr>
            <a:normAutofit/>
          </a:bodyPr>
          <a:lstStyle/>
          <a:p>
            <a:r>
              <a:rPr lang="en-US" sz="1800" b="1" dirty="0" smtClean="0"/>
              <a:t>Today, Chicago is known as the Windy City. Walking around it  you might suspect that Chicago got this nickname from the winds off Lake Michigan. But the true origin of the saying comes from politics. </a:t>
            </a:r>
            <a:r>
              <a:rPr lang="ru-RU" sz="1800" dirty="0" smtClean="0"/>
              <a:t/>
            </a:r>
            <a:br>
              <a:rPr lang="ru-RU" sz="1800" dirty="0" smtClean="0"/>
            </a:br>
            <a:endParaRPr lang="ru-RU" sz="1800" dirty="0"/>
          </a:p>
        </p:txBody>
      </p:sp>
      <p:pic>
        <p:nvPicPr>
          <p:cNvPr id="4" name="Picture 2"/>
          <p:cNvPicPr>
            <a:picLocks noChangeAspect="1" noChangeArrowheads="1"/>
          </p:cNvPicPr>
          <p:nvPr/>
        </p:nvPicPr>
        <p:blipFill>
          <a:blip r:embed="rId2" cstate="email"/>
          <a:srcRect/>
          <a:stretch>
            <a:fillRect/>
          </a:stretch>
        </p:blipFill>
        <p:spPr bwMode="auto">
          <a:xfrm>
            <a:off x="2000232" y="2357430"/>
            <a:ext cx="4911786" cy="298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4294967295"/>
          </p:nvPr>
        </p:nvPicPr>
        <p:blipFill>
          <a:blip r:embed="rId2" cstate="email"/>
          <a:stretch>
            <a:fillRect/>
          </a:stretch>
        </p:blipFill>
        <p:spPr bwMode="auto">
          <a:xfrm>
            <a:off x="1285852" y="2428868"/>
            <a:ext cx="3608804" cy="3132000"/>
          </a:xfrm>
          <a:prstGeom prst="rect">
            <a:avLst/>
          </a:prstGeom>
          <a:noFill/>
          <a:ln w="9525">
            <a:noFill/>
            <a:miter lim="800000"/>
            <a:headEnd/>
            <a:tailEnd/>
          </a:ln>
          <a:effectLst/>
        </p:spPr>
      </p:pic>
      <p:sp>
        <p:nvSpPr>
          <p:cNvPr id="5" name="Прямоугольник 4"/>
          <p:cNvSpPr/>
          <p:nvPr/>
        </p:nvSpPr>
        <p:spPr>
          <a:xfrm>
            <a:off x="214282" y="142852"/>
            <a:ext cx="8715436" cy="1384995"/>
          </a:xfrm>
          <a:prstGeom prst="rect">
            <a:avLst/>
          </a:prstGeom>
          <a:solidFill>
            <a:schemeClr val="accent2">
              <a:lumMod val="50000"/>
            </a:schemeClr>
          </a:solidFill>
        </p:spPr>
        <p:txBody>
          <a:bodyPr wrap="square">
            <a:spAutoFit/>
          </a:bodyPr>
          <a:lstStyle/>
          <a:p>
            <a:r>
              <a:rPr lang="en-US" sz="2800" dirty="0" smtClean="0"/>
              <a:t>Chicago used its central position to become the primary railroad  linking the eastern and western United States. </a:t>
            </a:r>
            <a:endParaRPr lang="ru-RU" sz="2800" dirty="0"/>
          </a:p>
        </p:txBody>
      </p:sp>
      <p:pic>
        <p:nvPicPr>
          <p:cNvPr id="6" name="Picture 3"/>
          <p:cNvPicPr>
            <a:picLocks noChangeAspect="1" noChangeArrowheads="1"/>
          </p:cNvPicPr>
          <p:nvPr/>
        </p:nvPicPr>
        <p:blipFill>
          <a:blip r:embed="rId3" cstate="email"/>
          <a:srcRect/>
          <a:stretch>
            <a:fillRect/>
          </a:stretch>
        </p:blipFill>
        <p:spPr bwMode="auto">
          <a:xfrm>
            <a:off x="5857884" y="2428868"/>
            <a:ext cx="2102850" cy="288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475</TotalTime>
  <Words>406</Words>
  <PresentationFormat>Экран (4:3)</PresentationFormat>
  <Paragraphs>31</Paragraphs>
  <Slides>17</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Литейная</vt:lpstr>
      <vt:lpstr>Слайд 1</vt:lpstr>
      <vt:lpstr>Слайд 2</vt:lpstr>
      <vt:lpstr>Слайд 3</vt:lpstr>
      <vt:lpstr>Слайд 4</vt:lpstr>
      <vt:lpstr>Слайд 5</vt:lpstr>
      <vt:lpstr>Слайд 6</vt:lpstr>
      <vt:lpstr>Chicago’s nicknames are: the Windy City, the City of Big Shoulders, the Second City, and The City That Works.</vt:lpstr>
      <vt:lpstr>Today, Chicago is known as the Windy City. Walking around it  you might suspect that Chicago got this nickname from the winds off Lake Michigan. But the true origin of the saying comes from politics.  </vt:lpstr>
      <vt:lpstr>Слайд 9</vt:lpstr>
      <vt:lpstr>Слайд 10</vt:lpstr>
      <vt:lpstr>Слайд 11</vt:lpstr>
      <vt:lpstr>Слайд 12</vt:lpstr>
      <vt:lpstr>Слайд 13</vt:lpstr>
      <vt:lpstr>Слайд 14</vt:lpstr>
      <vt:lpstr>SHOPPING</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71</cp:revision>
  <dcterms:modified xsi:type="dcterms:W3CDTF">2011-12-20T15:20:51Z</dcterms:modified>
</cp:coreProperties>
</file>