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6" r:id="rId11"/>
    <p:sldId id="263" r:id="rId12"/>
    <p:sldId id="267" r:id="rId13"/>
    <p:sldId id="264" r:id="rId14"/>
    <p:sldId id="268" r:id="rId15"/>
    <p:sldId id="265" r:id="rId16"/>
    <p:sldId id="269" r:id="rId17"/>
    <p:sldId id="276" r:id="rId18"/>
    <p:sldId id="275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A19F-89DE-48BF-BC04-65E4171B744E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05F6-B1B5-41E8-926A-F1999611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1665-9AAA-4B2F-A526-221133DC2E28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050A-2E7B-4C60-840A-57267A87B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30CE-C193-4BA7-BB75-2C1156D8432F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1D0E-CE86-4120-84E3-815274BA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A6F-5F90-4B09-A784-AE7D96F326F7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D9D4-9453-454F-B11B-E6B75D00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2127-F0FC-4155-B66B-BC075B3290EA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04F3-3AF0-4AF2-96C3-EBF3EBB0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6C71-7D24-4FAD-877C-DEC06D308022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DAF4-9368-40BE-AA87-FB646BB37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19C2-8BF1-4262-9005-9F807102B5C7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90B0-6427-4AB6-8842-11C827D45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71B2-EEDA-45A3-9A2C-14EEE8DC8782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5B70-8111-4B06-A97E-A7A361065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D48F-048D-44E2-BDDE-6A40491ABC51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0139-2747-4BD0-AC59-7938AA45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5C7D-F9D9-4CFE-ABE8-F3B9C54B6FD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A220-58F9-4A99-8687-FC82ABB2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DA06-44D6-4605-8C0F-021DDFC993D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9B35-4E23-41B6-A494-078EE0C4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238EC-221B-4F1B-9E3E-C9D268DD88AE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F79D54-2521-4605-BE17-6C305857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arikmaherov.net/upload/blogs/8ea9a22e2305a1aad31064acd61fba4a.jpg.jpg" TargetMode="External"/><Relationship Id="rId13" Type="http://schemas.openxmlformats.org/officeDocument/2006/relationships/hyperlink" Target="http://cs5970.vkontakte.ru/u5731752/98571329/x_2d4b3706.jpg" TargetMode="External"/><Relationship Id="rId18" Type="http://schemas.openxmlformats.org/officeDocument/2006/relationships/hyperlink" Target="http://im8-tub-ru.yandex.net/i?id=139843220-40-72&amp;n=21" TargetMode="External"/><Relationship Id="rId3" Type="http://schemas.openxmlformats.org/officeDocument/2006/relationships/hyperlink" Target="http://img-fotki.yandex.ru/get/4706/119528728.8e9/0_90aa1_b046f8e8_XL" TargetMode="External"/><Relationship Id="rId21" Type="http://schemas.openxmlformats.org/officeDocument/2006/relationships/hyperlink" Target="http://www.tvoyrebenok.ru/images/presentation/happy-birthday/m/019.jpg" TargetMode="External"/><Relationship Id="rId7" Type="http://schemas.openxmlformats.org/officeDocument/2006/relationships/hyperlink" Target="http://i044.radikal.ru/1101/9b/595c15a4b7ae.jpg" TargetMode="External"/><Relationship Id="rId12" Type="http://schemas.openxmlformats.org/officeDocument/2006/relationships/hyperlink" Target="http://im4-tub-ru.yandex.net/i?id=211197341-57-72&amp;n=21" TargetMode="External"/><Relationship Id="rId17" Type="http://schemas.openxmlformats.org/officeDocument/2006/relationships/hyperlink" Target="http://www.bioneer.ee/static/files/085/supp.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vkusnosti.org/uploads/taginator/May-2012/bulochka-s-foto.jpg" TargetMode="External"/><Relationship Id="rId20" Type="http://schemas.openxmlformats.org/officeDocument/2006/relationships/hyperlink" Target="http://samara.in.ua/wp-content/uploads/2012/12/236689_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ik.flyfm.net/uploads/posts/2011-07/1310987776_1310926459_62883382_1282157400_022d66f536d6.jpg" TargetMode="External"/><Relationship Id="rId11" Type="http://schemas.openxmlformats.org/officeDocument/2006/relationships/hyperlink" Target="http://static.freepik.com/free-photo/pears_2577421.jpg" TargetMode="External"/><Relationship Id="rId5" Type="http://schemas.openxmlformats.org/officeDocument/2006/relationships/hyperlink" Target="http://m001.bcm.ru/2024/8628b527-a930-49f6-8518-4369ec312a9f.jpg" TargetMode="External"/><Relationship Id="rId15" Type="http://schemas.openxmlformats.org/officeDocument/2006/relationships/hyperlink" Target="http://im7-tub-ru.yandex.net/i?id=65943879-00-72&amp;n=21" TargetMode="External"/><Relationship Id="rId10" Type="http://schemas.openxmlformats.org/officeDocument/2006/relationships/hyperlink" Target="http://www.zastavki.com/pictures/640x480/2012/Food_Cakes_and_Sweet_Cake_with_cherries_031487_29.jpg" TargetMode="External"/><Relationship Id="rId19" Type="http://schemas.openxmlformats.org/officeDocument/2006/relationships/hyperlink" Target="http://www.robertopiecollection.com/Application/images/wicker-baskets/garden-vegetable-basket-lg.jpg" TargetMode="External"/><Relationship Id="rId4" Type="http://schemas.openxmlformats.org/officeDocument/2006/relationships/hyperlink" Target="http://img.desktopwallpapers.ru/food/pics/oranges.jpg" TargetMode="External"/><Relationship Id="rId9" Type="http://schemas.openxmlformats.org/officeDocument/2006/relationships/hyperlink" Target="http://natali.biz/wp-content/uploads/2011/03/3a30d2f5a1b5.jpg" TargetMode="External"/><Relationship Id="rId14" Type="http://schemas.openxmlformats.org/officeDocument/2006/relationships/hyperlink" Target="http://im6-tub-ru.yandex.net/i?id=6876691-38-72&amp;n=2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kt.oblcit.ru/67/Mischtschenko_TS/index.files/slide0045_background.gif" TargetMode="External"/><Relationship Id="rId3" Type="http://schemas.openxmlformats.org/officeDocument/2006/relationships/hyperlink" Target="http://i.klubkrasoti.ru/content/image/248.jpg" TargetMode="External"/><Relationship Id="rId7" Type="http://schemas.openxmlformats.org/officeDocument/2006/relationships/hyperlink" Target="http://pedsovet.su/_ld/328/24669138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1.radikal.ru/i091/1007/27/0c86a3d7ee0e.gif" TargetMode="External"/><Relationship Id="rId5" Type="http://schemas.openxmlformats.org/officeDocument/2006/relationships/hyperlink" Target="http://img1.liveinternet.ru/images/foto/b/1/apps/1/244/1244997_0_41036_1e8a7769_l.jpg" TargetMode="External"/><Relationship Id="rId4" Type="http://schemas.openxmlformats.org/officeDocument/2006/relationships/hyperlink" Target="http://www.dagpravda.ru/images/materials/full_Vkusnoipolezn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484438" y="3284538"/>
            <a:ext cx="6264275" cy="1152525"/>
          </a:xfrm>
        </p:spPr>
        <p:txBody>
          <a:bodyPr/>
          <a:lstStyle/>
          <a:p>
            <a:r>
              <a:rPr lang="ru-RU" sz="6600" smtClean="0">
                <a:latin typeface="Comic Sans MS" pitchFamily="66" charset="0"/>
              </a:rPr>
              <a:t>Местоимения</a:t>
            </a:r>
            <a:br>
              <a:rPr lang="ru-RU" sz="6600" smtClean="0">
                <a:latin typeface="Comic Sans MS" pitchFamily="66" charset="0"/>
              </a:rPr>
            </a:br>
            <a:r>
              <a:rPr lang="en-US" sz="6600" smtClean="0">
                <a:solidFill>
                  <a:srgbClr val="00B050"/>
                </a:solidFill>
                <a:latin typeface="Comic Sans MS" pitchFamily="66" charset="0"/>
              </a:rPr>
              <a:t>some</a:t>
            </a:r>
            <a:r>
              <a:rPr lang="ru-RU" sz="660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6600" smtClean="0">
                <a:solidFill>
                  <a:srgbClr val="FF0000"/>
                </a:solidFill>
                <a:latin typeface="Comic Sans MS" pitchFamily="66" charset="0"/>
              </a:rPr>
              <a:t>any</a:t>
            </a:r>
            <a:r>
              <a:rPr lang="ru-RU" sz="66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6600" smtClean="0">
                <a:solidFill>
                  <a:srgbClr val="0070C0"/>
                </a:solidFill>
                <a:latin typeface="Comic Sans MS" pitchFamily="66" charset="0"/>
              </a:rPr>
              <a:t>no</a:t>
            </a:r>
            <a:r>
              <a:rPr lang="ru-RU" sz="660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660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600" smtClean="0">
                <a:solidFill>
                  <a:srgbClr val="FF0000"/>
                </a:solidFill>
              </a:rPr>
              <a:t/>
            </a:r>
            <a:br>
              <a:rPr lang="ru-RU" sz="6600" smtClean="0">
                <a:solidFill>
                  <a:srgbClr val="FF0000"/>
                </a:solidFill>
              </a:rPr>
            </a:br>
            <a:r>
              <a:rPr lang="ru-RU" sz="6600" smtClean="0">
                <a:solidFill>
                  <a:srgbClr val="00B050"/>
                </a:solidFill>
              </a:rPr>
              <a:t/>
            </a:r>
            <a:br>
              <a:rPr lang="ru-RU" sz="6600" smtClean="0">
                <a:solidFill>
                  <a:srgbClr val="00B050"/>
                </a:solidFill>
              </a:rPr>
            </a:br>
            <a:endParaRPr lang="ru-RU" sz="6600" smtClean="0">
              <a:latin typeface="Comic Sans MS" pitchFamily="66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462213" y="4713288"/>
            <a:ext cx="6286500" cy="16684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Френдак</a:t>
            </a:r>
            <a:r>
              <a:rPr lang="ru-RU" dirty="0" smtClean="0">
                <a:solidFill>
                  <a:schemeClr val="tx1"/>
                </a:solidFill>
              </a:rPr>
              <a:t> Галина </a:t>
            </a:r>
            <a:r>
              <a:rPr lang="ru-RU" dirty="0" err="1" smtClean="0">
                <a:solidFill>
                  <a:schemeClr val="tx1"/>
                </a:solidFill>
              </a:rPr>
              <a:t>Емельяновна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Копьёвской</a:t>
            </a:r>
            <a:r>
              <a:rPr lang="ru-RU" dirty="0" smtClean="0">
                <a:solidFill>
                  <a:schemeClr val="tx1"/>
                </a:solidFill>
              </a:rPr>
              <a:t> средней школы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071938" y="1000125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ключ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1788" cy="6892925"/>
          </a:xfrm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714750" y="500063"/>
            <a:ext cx="207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0" y="1285875"/>
            <a:ext cx="6929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They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doesn’t read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books.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need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eggs and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</a:t>
            </a:r>
            <a:r>
              <a:rPr lang="en-US" sz="2800">
                <a:latin typeface="Calibri" pitchFamily="34" charset="0"/>
              </a:rPr>
              <a:t>e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don’t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 </a:t>
            </a:r>
            <a:r>
              <a:rPr lang="en-US" sz="280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don’t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Kate doesn’t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Pete and Ann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bars of chocolate.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Mary hasn’t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mistakes in her test.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071688" y="571500"/>
            <a:ext cx="581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is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are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428750" y="1357313"/>
            <a:ext cx="6572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some fish in the fridge.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3577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643313" y="500063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1285875"/>
            <a:ext cx="7143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fish in the fridge.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285875" y="714375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no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not any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428750" y="1571625"/>
            <a:ext cx="8258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isn’t ……. 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any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………. 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 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……….any bars of chocolate in the cupboard.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92925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929063" y="714375"/>
            <a:ext cx="197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57375" y="1428750"/>
            <a:ext cx="67865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</a:t>
            </a:r>
            <a:r>
              <a:rPr lang="en-US" sz="2800">
                <a:latin typeface="Calibri" pitchFamily="34" charset="0"/>
              </a:rPr>
              <a:t>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>
                <a:latin typeface="Calibri" pitchFamily="34" charset="0"/>
              </a:rPr>
              <a:t>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isn’t any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>
                <a:latin typeface="Calibri" pitchFamily="34" charset="0"/>
              </a:rPr>
              <a:t>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>
                <a:latin typeface="Calibri" pitchFamily="34" charset="0"/>
              </a:rPr>
              <a:t>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</a:t>
            </a:r>
            <a:r>
              <a:rPr lang="en-US" sz="2800">
                <a:latin typeface="Calibri" pitchFamily="34" charset="0"/>
              </a:rPr>
              <a:t>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not </a:t>
            </a:r>
            <a:r>
              <a:rPr lang="en-US" sz="2800">
                <a:latin typeface="Calibri" pitchFamily="34" charset="0"/>
              </a:rPr>
              <a:t>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 </a:t>
            </a:r>
            <a:r>
              <a:rPr lang="en-US" sz="2800">
                <a:latin typeface="Calibri" pitchFamily="34" charset="0"/>
              </a:rPr>
              <a:t>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not any </a:t>
            </a:r>
            <a:r>
              <a:rPr lang="en-US" sz="2800">
                <a:latin typeface="Calibri" pitchFamily="34" charset="0"/>
              </a:rPr>
              <a:t>bars of chocolate in the cupboard.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71625" y="642938"/>
            <a:ext cx="808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Перевести на английский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428750" y="1428750"/>
            <a:ext cx="67897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есть несколько яблок.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нет воды.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тебя есть какие – нибудь книги?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холодильнике нет молока.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несколько стаканов.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кармане нет конфет.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моего брата есть несколько друзей.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Анны нет компьютера.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сумке нет тетрадей.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есть несколько книг.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786188" y="357188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071563"/>
            <a:ext cx="85629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apples.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books?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milk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glasses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 (are no) </a:t>
            </a:r>
            <a:r>
              <a:rPr lang="en-US" sz="280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has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friends.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Ann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doesn’t have any </a:t>
            </a:r>
            <a:r>
              <a:rPr lang="en-US" sz="2800">
                <a:latin typeface="Calibri" pitchFamily="34" charset="0"/>
              </a:rPr>
              <a:t>computer.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copybooks in the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books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Использованные ресурсы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r>
              <a:rPr lang="en-US" sz="1400" smtClean="0">
                <a:hlinkClick r:id="rId3"/>
              </a:rPr>
              <a:t>http://img-fotki.yandex.ru/get/4706/119528728.8e9/0_90aa1_b046f8e8_XL</a:t>
            </a:r>
            <a:r>
              <a:rPr lang="ru-RU" sz="1400" smtClean="0"/>
              <a:t> бананы</a:t>
            </a:r>
          </a:p>
          <a:p>
            <a:r>
              <a:rPr lang="en-US" sz="1400" smtClean="0">
                <a:hlinkClick r:id="rId4"/>
              </a:rPr>
              <a:t>http://img.desktopwallpapers.ru/food/pics/oranges.jpg</a:t>
            </a:r>
            <a:r>
              <a:rPr lang="ru-RU" sz="1400" smtClean="0"/>
              <a:t> апельсины</a:t>
            </a:r>
          </a:p>
          <a:p>
            <a:r>
              <a:rPr lang="en-US" sz="1400" smtClean="0">
                <a:hlinkClick r:id="rId5"/>
              </a:rPr>
              <a:t>http://m001.bcm.ru/2024/8628b527-a930-49f6-8518-4369ec312a9f.jpg</a:t>
            </a:r>
            <a:r>
              <a:rPr lang="ru-RU" sz="1400" smtClean="0"/>
              <a:t> помидоры</a:t>
            </a:r>
          </a:p>
          <a:p>
            <a:r>
              <a:rPr lang="en-US" sz="1400" smtClean="0">
                <a:hlinkClick r:id="rId6"/>
              </a:rPr>
              <a:t>http://portalik.flyfm.net/uploads/posts/2011-07/1310987776_1310926459_62883382_1282157400_022d66f536d6.jpg</a:t>
            </a:r>
            <a:r>
              <a:rPr lang="ru-RU" sz="1400" smtClean="0"/>
              <a:t> яблоки</a:t>
            </a:r>
          </a:p>
          <a:p>
            <a:r>
              <a:rPr lang="en-US" sz="1400" smtClean="0">
                <a:hlinkClick r:id="rId7"/>
              </a:rPr>
              <a:t>http://i044.radikal.ru/1101/9b/595c15a4b7ae.jpg</a:t>
            </a:r>
            <a:r>
              <a:rPr lang="ru-RU" sz="1400" smtClean="0"/>
              <a:t> колбаса</a:t>
            </a:r>
          </a:p>
          <a:p>
            <a:r>
              <a:rPr lang="en-US" sz="1400" smtClean="0">
                <a:hlinkClick r:id="rId8"/>
              </a:rPr>
              <a:t>http://parikmaherov.net/upload/blogs/8ea9a22e2305a1aad31064acd61fba4a.jpg.jpg</a:t>
            </a:r>
            <a:r>
              <a:rPr lang="ru-RU" sz="1400" smtClean="0"/>
              <a:t> сыр</a:t>
            </a:r>
          </a:p>
          <a:p>
            <a:r>
              <a:rPr lang="en-US" sz="1400" smtClean="0">
                <a:hlinkClick r:id="rId9"/>
              </a:rPr>
              <a:t>http://natali.biz/wp-content/uploads/2011/03/3a30d2f5a1b5.jpg</a:t>
            </a:r>
            <a:r>
              <a:rPr lang="ru-RU" sz="1400" smtClean="0"/>
              <a:t> молоко</a:t>
            </a:r>
          </a:p>
          <a:p>
            <a:r>
              <a:rPr lang="en-US" sz="1400" smtClean="0">
                <a:hlinkClick r:id="rId10"/>
              </a:rPr>
              <a:t>http://www.zastavki.com/pictures/640x480/2012/Food_Cakes_and_Sweet_Cake_with_cherries_031487_29.jpg</a:t>
            </a:r>
            <a:r>
              <a:rPr lang="ru-RU" sz="1400" smtClean="0"/>
              <a:t> торт</a:t>
            </a:r>
          </a:p>
          <a:p>
            <a:r>
              <a:rPr lang="en-US" sz="1400" smtClean="0">
                <a:hlinkClick r:id="rId11"/>
              </a:rPr>
              <a:t>http://static.freepik.com/free-photo/pears_2577421.jpg</a:t>
            </a:r>
            <a:r>
              <a:rPr lang="ru-RU" sz="1400" smtClean="0"/>
              <a:t> груши</a:t>
            </a:r>
          </a:p>
          <a:p>
            <a:r>
              <a:rPr lang="en-US" sz="1400" smtClean="0">
                <a:hlinkClick r:id="rId12"/>
              </a:rPr>
              <a:t>http://im4-tub-ru.yandex.net/i?id=211197341-57-72&amp;n=21</a:t>
            </a:r>
            <a:r>
              <a:rPr lang="ru-RU" sz="1400" smtClean="0"/>
              <a:t> варенье</a:t>
            </a:r>
          </a:p>
          <a:p>
            <a:r>
              <a:rPr lang="en-US" sz="1400" smtClean="0">
                <a:hlinkClick r:id="rId13"/>
              </a:rPr>
              <a:t>http://cs5970.vkontakte.ru/u5731752/98571329/x_2d4b3706.jpg</a:t>
            </a:r>
            <a:r>
              <a:rPr lang="ru-RU" sz="1400" smtClean="0"/>
              <a:t> яйца</a:t>
            </a:r>
          </a:p>
          <a:p>
            <a:r>
              <a:rPr lang="en-US" sz="1400" smtClean="0">
                <a:hlinkClick r:id="rId14"/>
              </a:rPr>
              <a:t>http://im6-tub-ru.yandex.net/i?id=6876691-38-72&amp;n=21</a:t>
            </a:r>
            <a:r>
              <a:rPr lang="ru-RU" sz="1400" smtClean="0"/>
              <a:t> мясо</a:t>
            </a:r>
          </a:p>
          <a:p>
            <a:r>
              <a:rPr lang="en-US" sz="1400" smtClean="0">
                <a:hlinkClick r:id="rId15"/>
              </a:rPr>
              <a:t>http://im7-tub-ru.yandex.net/i?id=65943879-00-72&amp;n=21</a:t>
            </a:r>
            <a:r>
              <a:rPr lang="ru-RU" sz="1400" smtClean="0"/>
              <a:t> лимоны</a:t>
            </a:r>
          </a:p>
          <a:p>
            <a:r>
              <a:rPr lang="en-US" sz="1400" smtClean="0">
                <a:hlinkClick r:id="rId16"/>
              </a:rPr>
              <a:t>http://vkusnosti.org/uploads/taginator/May-2012/bulochka-s-foto.jpg</a:t>
            </a:r>
            <a:r>
              <a:rPr lang="ru-RU" sz="1400" smtClean="0"/>
              <a:t> булочки</a:t>
            </a:r>
          </a:p>
          <a:p>
            <a:r>
              <a:rPr lang="en-US" sz="1400" smtClean="0">
                <a:hlinkClick r:id="rId17"/>
              </a:rPr>
              <a:t>http://www.bioneer.ee/static/files/085/supp..jpg</a:t>
            </a:r>
            <a:r>
              <a:rPr lang="ru-RU" sz="1400" smtClean="0"/>
              <a:t> суп</a:t>
            </a:r>
          </a:p>
          <a:p>
            <a:r>
              <a:rPr lang="en-US" sz="1400" smtClean="0">
                <a:hlinkClick r:id="rId18"/>
              </a:rPr>
              <a:t>http://im8-tub-ru.yandex.net/i?id=139843220-40-72&amp;n=21</a:t>
            </a:r>
            <a:r>
              <a:rPr lang="ru-RU" sz="1400" smtClean="0"/>
              <a:t> салат</a:t>
            </a:r>
          </a:p>
          <a:p>
            <a:r>
              <a:rPr lang="en-US" sz="1400" smtClean="0">
                <a:hlinkClick r:id="rId19"/>
              </a:rPr>
              <a:t>http://www.robertopiecollection.com/Application/images/wicker-baskets/garden-vegetable-basket-lg.jpg</a:t>
            </a:r>
            <a:r>
              <a:rPr lang="ru-RU" sz="1400" smtClean="0"/>
              <a:t> корзина</a:t>
            </a:r>
          </a:p>
          <a:p>
            <a:r>
              <a:rPr lang="en-US" sz="1400" smtClean="0">
                <a:hlinkClick r:id="rId20"/>
              </a:rPr>
              <a:t>http://samara.in.ua/wp-content/uploads/2012/12/236689_.jpg</a:t>
            </a:r>
            <a:r>
              <a:rPr lang="ru-RU" sz="1400" smtClean="0"/>
              <a:t> тарелка</a:t>
            </a:r>
          </a:p>
          <a:p>
            <a:r>
              <a:rPr lang="en-US" sz="1400" smtClean="0">
                <a:hlinkClick r:id="rId21"/>
              </a:rPr>
              <a:t>http://www.tvoyrebenok.ru/images/presentation/happy-birthday/m/019.jpg</a:t>
            </a:r>
            <a:r>
              <a:rPr lang="ru-RU" sz="1400" smtClean="0"/>
              <a:t> титульный слайд</a:t>
            </a:r>
          </a:p>
          <a:p>
            <a:r>
              <a:rPr lang="ru-RU" sz="140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en-US" sz="1600" smtClean="0">
                <a:hlinkClick r:id="rId3"/>
              </a:rPr>
              <a:t>http://i.klubkrasoti.ru/content/image/248.jpg</a:t>
            </a:r>
            <a:r>
              <a:rPr lang="ru-RU" sz="1600" smtClean="0"/>
              <a:t> персики</a:t>
            </a:r>
            <a:endParaRPr lang="en-US" sz="1600" smtClean="0"/>
          </a:p>
          <a:p>
            <a:r>
              <a:rPr lang="en-US" sz="1600" smtClean="0">
                <a:hlinkClick r:id="rId4"/>
              </a:rPr>
              <a:t>http://www.dagpravda.ru/images/materials/full_Vkusnoipolezno.jpg</a:t>
            </a:r>
            <a:r>
              <a:rPr lang="en-US" sz="1600" smtClean="0"/>
              <a:t> </a:t>
            </a:r>
            <a:r>
              <a:rPr lang="ru-RU" sz="1600" smtClean="0"/>
              <a:t>абрикосы</a:t>
            </a:r>
            <a:endParaRPr lang="en-US" sz="1600" smtClean="0"/>
          </a:p>
          <a:p>
            <a:r>
              <a:rPr lang="en-US" sz="1600" smtClean="0">
                <a:hlinkClick r:id="rId5"/>
              </a:rPr>
              <a:t>http://img1.liveinternet.ru/images/foto/b/1/apps/1/244/1244997_0_41036_1e8a7769_l.jpg</a:t>
            </a:r>
            <a:r>
              <a:rPr lang="en-US" sz="1600" smtClean="0"/>
              <a:t> </a:t>
            </a:r>
            <a:r>
              <a:rPr lang="ru-RU" sz="1600" smtClean="0"/>
              <a:t>ребенок</a:t>
            </a:r>
            <a:endParaRPr lang="en-US" sz="1600" smtClean="0"/>
          </a:p>
          <a:p>
            <a:r>
              <a:rPr lang="en-US" sz="1600" smtClean="0">
                <a:hlinkClick r:id="rId6"/>
              </a:rPr>
              <a:t>http://s41.radikal.ru/i091/1007/27/0c86a3d7ee0e.gif</a:t>
            </a:r>
            <a:r>
              <a:rPr lang="en-US" sz="1600" smtClean="0"/>
              <a:t> </a:t>
            </a:r>
            <a:r>
              <a:rPr lang="ru-RU" sz="1600" smtClean="0"/>
              <a:t>собака</a:t>
            </a:r>
          </a:p>
          <a:p>
            <a:r>
              <a:rPr lang="en-US" sz="1600" smtClean="0">
                <a:hlinkClick r:id="rId7"/>
              </a:rPr>
              <a:t>http://pedsovet.su/_ld/328/24669138.jpg</a:t>
            </a:r>
            <a:r>
              <a:rPr lang="ru-RU" sz="1600" smtClean="0"/>
              <a:t> шаблон для ключей</a:t>
            </a:r>
          </a:p>
          <a:p>
            <a:r>
              <a:rPr lang="en-US" sz="1600" smtClean="0">
                <a:hlinkClick r:id="rId8"/>
              </a:rPr>
              <a:t>http://www.ikt.oblcit.ru/67/Mischtschenko_TS/index.files/slide0045_background.gif</a:t>
            </a:r>
            <a:r>
              <a:rPr lang="ru-RU" sz="1600" smtClean="0"/>
              <a:t> фон</a:t>
            </a:r>
          </a:p>
          <a:p>
            <a:r>
              <a:rPr lang="ru-RU" sz="160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19275"/>
            <a:ext cx="3810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</a:rPr>
              <a:t>Some</a:t>
            </a:r>
            <a:r>
              <a:rPr lang="en-US" smtClean="0"/>
              <a:t> </a:t>
            </a:r>
            <a:r>
              <a:rPr lang="ru-RU" smtClean="0"/>
              <a:t> - утвердительные предложения</a:t>
            </a: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en-US" b="1" smtClean="0">
                <a:solidFill>
                  <a:srgbClr val="FF0000"/>
                </a:solidFill>
              </a:rPr>
              <a:t>Any</a:t>
            </a:r>
            <a:r>
              <a:rPr lang="en-US" smtClean="0"/>
              <a:t> – </a:t>
            </a:r>
            <a:r>
              <a:rPr lang="ru-RU" smtClean="0"/>
              <a:t>вопросительные предложения</a:t>
            </a: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en-US" b="1" smtClean="0">
                <a:solidFill>
                  <a:srgbClr val="0070C0"/>
                </a:solidFill>
              </a:rPr>
              <a:t>No </a:t>
            </a:r>
            <a:r>
              <a:rPr lang="ru-RU" b="1" smtClean="0">
                <a:solidFill>
                  <a:srgbClr val="0070C0"/>
                </a:solidFill>
              </a:rPr>
              <a:t>= </a:t>
            </a:r>
            <a:r>
              <a:rPr lang="en-US" b="1" smtClean="0">
                <a:solidFill>
                  <a:srgbClr val="0070C0"/>
                </a:solidFill>
              </a:rPr>
              <a:t>not any </a:t>
            </a:r>
            <a:r>
              <a:rPr lang="en-US" smtClean="0"/>
              <a:t>- </a:t>
            </a:r>
            <a:r>
              <a:rPr lang="ru-RU" smtClean="0"/>
              <a:t>отрицательные предложения</a:t>
            </a:r>
          </a:p>
          <a:p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2616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1052513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peaches.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420938"/>
            <a:ext cx="1724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3068638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apricots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8500"/>
            <a:ext cx="19431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5084763"/>
            <a:ext cx="37480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friends.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friends.</a:t>
            </a:r>
          </a:p>
          <a:p>
            <a:r>
              <a:rPr lang="en-US" sz="2800">
                <a:latin typeface="Calibri" pitchFamily="34" charset="0"/>
              </a:rPr>
              <a:t>I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don’t have any </a:t>
            </a:r>
            <a:r>
              <a:rPr lang="en-US" sz="2800">
                <a:latin typeface="Calibri" pitchFamily="34" charset="0"/>
              </a:rPr>
              <a:t>friends.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14375" y="1428750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latin typeface="Calibri" pitchFamily="34" charset="0"/>
              </a:rPr>
              <a:t>исчисляемыми</a:t>
            </a:r>
            <a:r>
              <a:rPr lang="ru-RU" sz="3600">
                <a:latin typeface="Calibri" pitchFamily="34" charset="0"/>
              </a:rPr>
              <a:t> существительными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25" y="6207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несколько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76375" y="620713"/>
            <a:ext cx="1655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some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15366" name="Picture 10" descr="http://im0-tub-ru.yandex.net/i?id=271348073-07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1944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913" y="3643313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bananas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7450" y="5857875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tomatoes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9313" y="3643313"/>
            <a:ext cx="250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oranges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1500" y="585787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apples</a:t>
            </a:r>
            <a:endParaRPr lang="ru-RU" sz="2800"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16238" y="981075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46300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221163"/>
            <a:ext cx="20399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65625"/>
            <a:ext cx="18970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im0-tub-ru.yandex.net/i?id=434191687-05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2440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00188" y="785813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Some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765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328453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sausage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88" y="4221163"/>
            <a:ext cx="189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cake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59293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cheese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350" y="5903913"/>
            <a:ext cx="288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milk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543300" y="1484313"/>
            <a:ext cx="491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lang="ru-RU" sz="3600" b="1">
                <a:latin typeface="Calibri" pitchFamily="34" charset="0"/>
              </a:rPr>
              <a:t>исчисляемыми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48038" y="1125538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484313"/>
            <a:ext cx="2667000" cy="1843087"/>
          </a:xfrm>
        </p:spPr>
      </p:pic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1497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133600"/>
            <a:ext cx="27590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0-tub-ru.yandex.net/i?id=335788871-18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0-tub-ru.yandex.net/i?id=508133783-33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9290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0-tub-ru.yandex.net/i?id=457874896-3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969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im0-tub-ru.yandex.net/i?id=361970282-65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9338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333375"/>
            <a:ext cx="3354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несколько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33375"/>
            <a:ext cx="2960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2852738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pears on a tree</a:t>
            </a:r>
            <a:r>
              <a:rPr lang="en-US" sz="2000">
                <a:latin typeface="Calibri" pitchFamily="34" charset="0"/>
              </a:rPr>
              <a:t>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2852738"/>
            <a:ext cx="3046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jam in a jug.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5516563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eggs on a table.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2063" y="5516563"/>
            <a:ext cx="3500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meat on a plate.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79388" y="260350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mic Sans MS" pitchFamily="66" charset="0"/>
              </a:rPr>
              <a:t>Вопросительные предложения</a:t>
            </a:r>
          </a:p>
          <a:p>
            <a:pPr algn="ctr"/>
            <a:r>
              <a:rPr lang="ru-RU" sz="4400">
                <a:latin typeface="Comic Sans MS" pitchFamily="66" charset="0"/>
              </a:rPr>
              <a:t>с исчисляемыми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4300" y="2205038"/>
            <a:ext cx="48244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>
                <a:latin typeface="Calibri" pitchFamily="34" charset="0"/>
              </a:rPr>
              <a:t> lemons on a table?</a:t>
            </a:r>
            <a:endParaRPr lang="ru-RU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Yes, </a:t>
            </a:r>
            <a:r>
              <a:rPr lang="en-US" sz="3200" b="1">
                <a:latin typeface="Calibri" pitchFamily="34" charset="0"/>
              </a:rPr>
              <a:t>there are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some.</a:t>
            </a:r>
            <a:endParaRPr lang="ru-RU" sz="32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4365625"/>
            <a:ext cx="57959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>
                <a:latin typeface="Calibri" pitchFamily="34" charset="0"/>
              </a:rPr>
              <a:t> buns at home?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Yes</a:t>
            </a:r>
            <a:r>
              <a:rPr lang="en-US" sz="3200" b="1">
                <a:latin typeface="Calibri" pitchFamily="34" charset="0"/>
              </a:rPr>
              <a:t>, there are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1412875"/>
            <a:ext cx="1368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omic Sans MS" pitchFamily="66" charset="0"/>
              </a:rPr>
              <a:t>any</a:t>
            </a:r>
            <a:endParaRPr lang="ru-RU" sz="48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9213" y="1700213"/>
            <a:ext cx="3716338" cy="2089150"/>
          </a:xfrm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31051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omic Sans MS" pitchFamily="66" charset="0"/>
              </a:rPr>
              <a:t>С неисчисляемыми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557338"/>
            <a:ext cx="3506788" cy="2336800"/>
          </a:xfrm>
        </p:spPr>
      </p:pic>
      <p:pic>
        <p:nvPicPr>
          <p:cNvPr id="19460" name="Picture 2" descr="http://im0-tub-ru.yandex.net/i?id=467276161-41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1275" y="1628775"/>
            <a:ext cx="5113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Is 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>
                <a:latin typeface="Calibri" pitchFamily="34" charset="0"/>
              </a:rPr>
              <a:t>soup in the plate?</a:t>
            </a:r>
            <a:endParaRPr lang="ru-RU" sz="3200">
              <a:latin typeface="Calibri" pitchFamily="34" charset="0"/>
            </a:endParaRPr>
          </a:p>
          <a:p>
            <a:endParaRPr lang="ru-RU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           Yes, </a:t>
            </a:r>
            <a:r>
              <a:rPr lang="en-US" sz="3200" b="1">
                <a:latin typeface="Calibri" pitchFamily="34" charset="0"/>
              </a:rPr>
              <a:t>there is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4652963"/>
            <a:ext cx="51133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>
                <a:latin typeface="Calibri" pitchFamily="34" charset="0"/>
              </a:rPr>
              <a:t>salad in a plate?</a:t>
            </a:r>
          </a:p>
          <a:p>
            <a:r>
              <a:rPr lang="en-US" sz="3200">
                <a:latin typeface="Calibri" pitchFamily="34" charset="0"/>
              </a:rPr>
              <a:t>       </a:t>
            </a:r>
          </a:p>
          <a:p>
            <a:r>
              <a:rPr lang="en-US" sz="3200">
                <a:latin typeface="Calibri" pitchFamily="34" charset="0"/>
              </a:rPr>
              <a:t>           Yes</a:t>
            </a:r>
            <a:r>
              <a:rPr lang="en-US" sz="3200" b="1">
                <a:latin typeface="Calibri" pitchFamily="34" charset="0"/>
              </a:rPr>
              <a:t>, there is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539750" y="642938"/>
            <a:ext cx="8604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mic Sans MS" pitchFamily="66" charset="0"/>
              </a:rPr>
              <a:t>Отрицательные предложения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4724400"/>
            <a:ext cx="688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apples in the basket.</a:t>
            </a:r>
            <a:endParaRPr lang="ru-RU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apples in my basket.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5732463"/>
            <a:ext cx="69119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apples in the basket.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apples in my basket.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5375" y="3068638"/>
            <a:ext cx="5329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isn’t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any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soup.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35375" y="3929063"/>
            <a:ext cx="5329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soup.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1500188" y="1500188"/>
            <a:ext cx="386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libri" pitchFamily="34" charset="0"/>
              </a:rPr>
              <a:t>Not any = no</a:t>
            </a:r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4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276475"/>
            <a:ext cx="2547937" cy="2257425"/>
          </a:xfrm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341438"/>
            <a:ext cx="25003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14438" y="1785938"/>
            <a:ext cx="67214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They have…..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doesn’t read ……. books.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…….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need ……. eggs and …….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don’t have ……. 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……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don’t have …….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Kate doesn’t have …….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Pete and Ann have ……. bars of chocolate.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Mary hasn’t …… mistakes in her test.</a:t>
            </a: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71625" y="476250"/>
            <a:ext cx="755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some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any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150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804</Words>
  <Application>Microsoft Office PowerPoint</Application>
  <PresentationFormat>Экран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Comic Sans MS</vt:lpstr>
      <vt:lpstr>Тема Office</vt:lpstr>
      <vt:lpstr>Местоимения some  any  no   </vt:lpstr>
      <vt:lpstr>Слайд 2</vt:lpstr>
      <vt:lpstr>Слайд 3</vt:lpstr>
      <vt:lpstr>Слайд 4</vt:lpstr>
      <vt:lpstr>Слайд 5</vt:lpstr>
      <vt:lpstr>Слайд 6</vt:lpstr>
      <vt:lpstr>С неисчисляемыми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ресурсы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Френдак</dc:creator>
  <cp:lastModifiedBy>WiZaRd</cp:lastModifiedBy>
  <cp:revision>54</cp:revision>
  <dcterms:modified xsi:type="dcterms:W3CDTF">2013-09-09T10:22:16Z</dcterms:modified>
</cp:coreProperties>
</file>